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handoutMasterIdLst>
    <p:handoutMasterId r:id="rId18"/>
  </p:handoutMasterIdLst>
  <p:sldIdLst>
    <p:sldId id="256" r:id="rId2"/>
    <p:sldId id="266" r:id="rId3"/>
    <p:sldId id="267" r:id="rId4"/>
    <p:sldId id="268" r:id="rId5"/>
    <p:sldId id="269" r:id="rId6"/>
    <p:sldId id="280" r:id="rId7"/>
    <p:sldId id="270" r:id="rId8"/>
    <p:sldId id="271" r:id="rId9"/>
    <p:sldId id="272" r:id="rId10"/>
    <p:sldId id="276" r:id="rId11"/>
    <p:sldId id="279" r:id="rId12"/>
    <p:sldId id="277" r:id="rId13"/>
    <p:sldId id="278" r:id="rId14"/>
    <p:sldId id="274" r:id="rId15"/>
    <p:sldId id="275"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33"/>
    <a:srgbClr val="FF0000"/>
    <a:srgbClr val="FFFFCC"/>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53" d="100"/>
          <a:sy n="53" d="100"/>
        </p:scale>
        <p:origin x="114" y="26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0A0A92E-B162-86FE-81F3-03A4EA9955DC}"/>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defRPr sz="1200"/>
            </a:lvl1pPr>
          </a:lstStyle>
          <a:p>
            <a:endParaRPr lang="en-US" altLang="en-US"/>
          </a:p>
        </p:txBody>
      </p:sp>
      <p:sp>
        <p:nvSpPr>
          <p:cNvPr id="3075" name="Rectangle 3">
            <a:extLst>
              <a:ext uri="{FF2B5EF4-FFF2-40B4-BE49-F238E27FC236}">
                <a16:creationId xmlns:a16="http://schemas.microsoft.com/office/drawing/2014/main" id="{9F81DA9C-5F4A-FAEA-81B3-F0957498575F}"/>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r">
              <a:defRPr sz="1200"/>
            </a:lvl1pPr>
          </a:lstStyle>
          <a:p>
            <a:endParaRPr lang="en-US" altLang="en-US"/>
          </a:p>
        </p:txBody>
      </p:sp>
      <p:sp>
        <p:nvSpPr>
          <p:cNvPr id="3076" name="Rectangle 4">
            <a:extLst>
              <a:ext uri="{FF2B5EF4-FFF2-40B4-BE49-F238E27FC236}">
                <a16:creationId xmlns:a16="http://schemas.microsoft.com/office/drawing/2014/main" id="{F9F41C49-B4A9-D61E-5525-66DAD3C86FC6}"/>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defRPr sz="1200"/>
            </a:lvl1pPr>
          </a:lstStyle>
          <a:p>
            <a:endParaRPr lang="en-US" altLang="en-US"/>
          </a:p>
        </p:txBody>
      </p:sp>
      <p:sp>
        <p:nvSpPr>
          <p:cNvPr id="3077" name="Rectangle 5">
            <a:extLst>
              <a:ext uri="{FF2B5EF4-FFF2-40B4-BE49-F238E27FC236}">
                <a16:creationId xmlns:a16="http://schemas.microsoft.com/office/drawing/2014/main" id="{51383CDE-0231-1ED0-BB14-91EB2429DBA9}"/>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r">
              <a:defRPr sz="1200"/>
            </a:lvl1pPr>
          </a:lstStyle>
          <a:p>
            <a:fld id="{868FFC07-4361-470F-8370-6770A4C0B9F8}"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B02E719-D8D1-3835-40E2-9CC881BBDDA0}"/>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defRPr sz="1200"/>
            </a:lvl1pPr>
          </a:lstStyle>
          <a:p>
            <a:endParaRPr lang="en-US" altLang="en-US"/>
          </a:p>
        </p:txBody>
      </p:sp>
      <p:sp>
        <p:nvSpPr>
          <p:cNvPr id="2051" name="Rectangle 3">
            <a:extLst>
              <a:ext uri="{FF2B5EF4-FFF2-40B4-BE49-F238E27FC236}">
                <a16:creationId xmlns:a16="http://schemas.microsoft.com/office/drawing/2014/main" id="{D62C39CB-2725-8DE2-0FD3-89DF081F78F5}"/>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r">
              <a:defRPr sz="1200"/>
            </a:lvl1pPr>
          </a:lstStyle>
          <a:p>
            <a:endParaRPr lang="en-US" altLang="en-US"/>
          </a:p>
        </p:txBody>
      </p:sp>
      <p:sp>
        <p:nvSpPr>
          <p:cNvPr id="2052" name="Rectangle 4">
            <a:extLst>
              <a:ext uri="{FF2B5EF4-FFF2-40B4-BE49-F238E27FC236}">
                <a16:creationId xmlns:a16="http://schemas.microsoft.com/office/drawing/2014/main" id="{9CA5A08F-33D5-AF08-CC50-7EC919D10F8F}"/>
              </a:ext>
            </a:extLst>
          </p:cNvPr>
          <p:cNvSpPr>
            <a:spLocks noGrp="1" noRot="1" noChangeAspect="1" noChangeArrowheads="1" noTextEdit="1"/>
          </p:cNvSpPr>
          <p:nvPr>
            <p:ph type="sldImg" idx="2"/>
          </p:nvPr>
        </p:nvSpPr>
        <p:spPr bwMode="auto">
          <a:xfrm>
            <a:off x="384175" y="687388"/>
            <a:ext cx="6089650" cy="3425825"/>
          </a:xfrm>
          <a:prstGeom prst="rect">
            <a:avLst/>
          </a:prstGeom>
          <a:no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570E8B4D-A116-1DC6-067A-41BA7E57B93C}"/>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5AE6FC17-7A09-2681-17AC-24FC1F0832FE}"/>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defRPr sz="1200"/>
            </a:lvl1pPr>
          </a:lstStyle>
          <a:p>
            <a:endParaRPr lang="en-US" altLang="en-US"/>
          </a:p>
        </p:txBody>
      </p:sp>
      <p:sp>
        <p:nvSpPr>
          <p:cNvPr id="2055" name="Rectangle 7">
            <a:extLst>
              <a:ext uri="{FF2B5EF4-FFF2-40B4-BE49-F238E27FC236}">
                <a16:creationId xmlns:a16="http://schemas.microsoft.com/office/drawing/2014/main" id="{FD476482-F707-A279-8C9A-B8EB0054EE7B}"/>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r">
              <a:defRPr sz="1200"/>
            </a:lvl1pPr>
          </a:lstStyle>
          <a:p>
            <a:fld id="{0B586CC2-5581-4727-BB23-5606B674226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126B76B-007E-FBFD-2BA6-0C64AF456C6B}"/>
              </a:ext>
            </a:extLst>
          </p:cNvPr>
          <p:cNvSpPr>
            <a:spLocks noGrp="1" noChangeArrowheads="1"/>
          </p:cNvSpPr>
          <p:nvPr>
            <p:ph type="sldNum" sz="quarter" idx="5"/>
          </p:nvPr>
        </p:nvSpPr>
        <p:spPr>
          <a:ln/>
        </p:spPr>
        <p:txBody>
          <a:bodyPr/>
          <a:lstStyle/>
          <a:p>
            <a:fld id="{E53BCA42-4ECA-463B-8878-012D6CDB27E4}" type="slidenum">
              <a:rPr lang="en-US" altLang="en-US"/>
              <a:pPr/>
              <a:t>1</a:t>
            </a:fld>
            <a:endParaRPr lang="en-US" altLang="en-US"/>
          </a:p>
        </p:txBody>
      </p:sp>
      <p:sp>
        <p:nvSpPr>
          <p:cNvPr id="5122" name="Rectangle 2">
            <a:extLst>
              <a:ext uri="{FF2B5EF4-FFF2-40B4-BE49-F238E27FC236}">
                <a16:creationId xmlns:a16="http://schemas.microsoft.com/office/drawing/2014/main" id="{55CF7017-3B73-70B1-AD0A-2AACF087B368}"/>
              </a:ext>
            </a:extLst>
          </p:cNvPr>
          <p:cNvSpPr>
            <a:spLocks noGrp="1" noRot="1" noChangeAspect="1" noChangeArrowheads="1" noTextEdit="1"/>
          </p:cNvSpPr>
          <p:nvPr>
            <p:ph type="sldImg"/>
          </p:nvPr>
        </p:nvSpPr>
        <p:spPr>
          <a:ln cap="flat"/>
        </p:spPr>
      </p:sp>
      <p:sp>
        <p:nvSpPr>
          <p:cNvPr id="5123" name="Rectangle 3">
            <a:extLst>
              <a:ext uri="{FF2B5EF4-FFF2-40B4-BE49-F238E27FC236}">
                <a16:creationId xmlns:a16="http://schemas.microsoft.com/office/drawing/2014/main" id="{9CFC879F-FC4D-223A-A77C-6EC576BED1D9}"/>
              </a:ext>
            </a:extLst>
          </p:cNvPr>
          <p:cNvSpPr>
            <a:spLocks noGrp="1" noChangeArrowheads="1"/>
          </p:cNvSpPr>
          <p:nvPr>
            <p:ph type="body" idx="1"/>
          </p:nvPr>
        </p:nvSpPr>
        <p:spPr>
          <a:ln/>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586CC2-5581-4727-BB23-5606B6742269}" type="slidenum">
              <a:rPr lang="en-US" altLang="en-US" smtClean="0"/>
              <a:pPr/>
              <a:t>2</a:t>
            </a:fld>
            <a:endParaRPr lang="en-US" altLang="en-US"/>
          </a:p>
        </p:txBody>
      </p:sp>
    </p:spTree>
    <p:extLst>
      <p:ext uri="{BB962C8B-B14F-4D97-AF65-F5344CB8AC3E}">
        <p14:creationId xmlns:p14="http://schemas.microsoft.com/office/powerpoint/2010/main" val="3805113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56488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89642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684290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614413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919524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764DE79-268F-4C1A-8933-263129D2AF90}" type="datetimeFigureOut">
              <a:rPr lang="en-US" smtClean="0"/>
              <a:t>12/2/2023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008837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764DE79-268F-4C1A-8933-263129D2AF90}" type="datetimeFigureOut">
              <a:rPr lang="en-US" smtClean="0"/>
              <a:t>12/2/2023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159140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087972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396872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45130" y="2052918"/>
            <a:ext cx="11165870" cy="4195481"/>
          </a:xfrm>
        </p:spPr>
        <p:txBody>
          <a:bodyPr/>
          <a:lstStyle>
            <a:lvl1pPr>
              <a:defRPr sz="3200"/>
            </a:lvl1pPr>
            <a:lvl2pPr>
              <a:defRPr sz="2800"/>
            </a:lvl2pPr>
          </a:lstStyle>
          <a:p>
            <a:pPr lvl="0"/>
            <a:r>
              <a:rPr lang="en-US" dirty="0"/>
              <a:t>Click to edit Master text styles</a:t>
            </a:r>
          </a:p>
          <a:p>
            <a:pPr lvl="1"/>
            <a:r>
              <a:rPr lang="en-US" dirty="0"/>
              <a:t>Second level</a:t>
            </a:r>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29745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76744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77653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97072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C764DE79-268F-4C1A-8933-263129D2AF90}" type="datetimeFigureOut">
              <a:rPr lang="en-US" smtClean="0"/>
              <a:t>12/2/2023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038432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764DE79-268F-4C1A-8933-263129D2AF90}" type="datetimeFigureOut">
              <a:rPr lang="en-US" smtClean="0"/>
              <a:t>12/2/2023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95738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C764DE79-268F-4C1A-8933-263129D2AF90}" type="datetimeFigureOut">
              <a:rPr lang="en-US" smtClean="0"/>
              <a:t>12/2/2023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008577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655753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764DE79-268F-4C1A-8933-263129D2AF90}" type="datetimeFigureOut">
              <a:rPr lang="en-US" smtClean="0"/>
              <a:t>12/2/2023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212767212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hlink"/>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chemeClr val="hlink"/>
                                      </p:to>
                                    </p:animClr>
                                  </p:subTnLst>
                                </p:cTn>
                              </p:par>
                              <p:par>
                                <p:cTn id="11" presetID="1" presetClass="entr" presetSubtype="0" fill="hold" grpId="0" nodeType="withEffect">
                                  <p:stCondLst>
                                    <p:cond delay="0"/>
                                  </p:stCondLst>
                                  <p:childTnLst>
                                    <p:set>
                                      <p:cBhvr>
                                        <p:cTn id="12" dur="1" fill="hold">
                                          <p:stCondLst>
                                            <p:cond delay="499"/>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chemeClr val="hlink"/>
                                      </p:to>
                                    </p:animClr>
                                  </p:subTnLst>
                                </p:cTn>
                              </p:par>
                              <p:par>
                                <p:cTn id="13" presetID="1" presetClass="entr" presetSubtype="0" fill="hold" grpId="0" nodeType="withEffect">
                                  <p:stCondLst>
                                    <p:cond delay="0"/>
                                  </p:stCondLst>
                                  <p:childTnLst>
                                    <p:set>
                                      <p:cBhvr>
                                        <p:cTn id="14" dur="1" fill="hold">
                                          <p:stCondLst>
                                            <p:cond delay="499"/>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chemeClr val="hlink"/>
                                      </p:to>
                                    </p:animClr>
                                  </p:subTnLst>
                                </p:cTn>
                              </p:par>
                              <p:par>
                                <p:cTn id="15" presetID="1" presetClass="entr" presetSubtype="0" fill="hold" grpId="0" nodeType="withEffect">
                                  <p:stCondLst>
                                    <p:cond delay="0"/>
                                  </p:stCondLst>
                                  <p:childTnLst>
                                    <p:set>
                                      <p:cBhvr>
                                        <p:cTn id="16" dur="1" fill="hold">
                                          <p:stCondLst>
                                            <p:cond delay="499"/>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chemeClr va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autoUpdateAnimBg="0"/>
    </p:bldLst>
  </p:timing>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7">
            <a:extLst>
              <a:ext uri="{FF2B5EF4-FFF2-40B4-BE49-F238E27FC236}">
                <a16:creationId xmlns:a16="http://schemas.microsoft.com/office/drawing/2014/main" id="{7774B898-1E44-40C0-8D38-97F08FE170A1}"/>
              </a:ext>
            </a:extLst>
          </p:cNvPr>
          <p:cNvSpPr>
            <a:spLocks noGrp="1" noChangeArrowheads="1"/>
          </p:cNvSpPr>
          <p:nvPr>
            <p:ph type="ctrTitle"/>
          </p:nvPr>
        </p:nvSpPr>
        <p:spPr>
          <a:xfrm>
            <a:off x="762000" y="2590800"/>
            <a:ext cx="10363200" cy="1143000"/>
          </a:xfrm>
        </p:spPr>
        <p:txBody>
          <a:bodyPr/>
          <a:lstStyle/>
          <a:p>
            <a:r>
              <a:rPr lang="en-US" altLang="en-US" i="1" dirty="0"/>
              <a:t>The Name of Jesus-  Why is it important?</a:t>
            </a:r>
          </a:p>
        </p:txBody>
      </p:sp>
      <p:sp>
        <p:nvSpPr>
          <p:cNvPr id="4104" name="Text Box 8">
            <a:extLst>
              <a:ext uri="{FF2B5EF4-FFF2-40B4-BE49-F238E27FC236}">
                <a16:creationId xmlns:a16="http://schemas.microsoft.com/office/drawing/2014/main" id="{A114BF3B-C3A5-4251-F972-23FD1CE57E34}"/>
              </a:ext>
            </a:extLst>
          </p:cNvPr>
          <p:cNvSpPr txBox="1">
            <a:spLocks noChangeArrowheads="1"/>
          </p:cNvSpPr>
          <p:nvPr/>
        </p:nvSpPr>
        <p:spPr bwMode="auto">
          <a:xfrm>
            <a:off x="8109058" y="5943600"/>
            <a:ext cx="225414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en-US" sz="1400" dirty="0"/>
              <a:t>Ross Statham</a:t>
            </a:r>
          </a:p>
          <a:p>
            <a:pPr algn="r"/>
            <a:r>
              <a:rPr lang="en-US" altLang="en-US" sz="1400" dirty="0"/>
              <a:t>Chipley church of Christ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FDB9C-41D2-6BCF-275A-1E61C93DA711}"/>
              </a:ext>
            </a:extLst>
          </p:cNvPr>
          <p:cNvSpPr>
            <a:spLocks noGrp="1"/>
          </p:cNvSpPr>
          <p:nvPr>
            <p:ph type="title"/>
          </p:nvPr>
        </p:nvSpPr>
        <p:spPr/>
        <p:txBody>
          <a:bodyPr/>
          <a:lstStyle/>
          <a:p>
            <a:r>
              <a:rPr lang="en-US"/>
              <a:t>“Father, glorify Thy name.”</a:t>
            </a:r>
            <a:endParaRPr lang="en-US" dirty="0"/>
          </a:p>
        </p:txBody>
      </p:sp>
      <p:sp>
        <p:nvSpPr>
          <p:cNvPr id="3" name="Content Placeholder 2">
            <a:extLst>
              <a:ext uri="{FF2B5EF4-FFF2-40B4-BE49-F238E27FC236}">
                <a16:creationId xmlns:a16="http://schemas.microsoft.com/office/drawing/2014/main" id="{B274919F-2EF3-02A8-34ED-E80E00B16EBD}"/>
              </a:ext>
            </a:extLst>
          </p:cNvPr>
          <p:cNvSpPr>
            <a:spLocks noGrp="1"/>
          </p:cNvSpPr>
          <p:nvPr>
            <p:ph idx="1"/>
          </p:nvPr>
        </p:nvSpPr>
        <p:spPr>
          <a:xfrm>
            <a:off x="457200" y="1600200"/>
            <a:ext cx="11353800" cy="4648199"/>
          </a:xfrm>
        </p:spPr>
        <p:txBody>
          <a:bodyPr>
            <a:noAutofit/>
          </a:bodyPr>
          <a:lstStyle/>
          <a:p>
            <a:r>
              <a:rPr lang="en-US" sz="3500" dirty="0"/>
              <a:t> “Father, glorify thy name.”  (John 12:28)</a:t>
            </a:r>
          </a:p>
          <a:p>
            <a:r>
              <a:rPr lang="en-US" sz="3500" dirty="0"/>
              <a:t>“I have glorified it and will glorify it again.”</a:t>
            </a:r>
          </a:p>
          <a:p>
            <a:r>
              <a:rPr lang="en-US" sz="3500" dirty="0"/>
              <a:t> God’s name WAS glorified by Him when Christ died just a few days later.  (Think Philippians 2)</a:t>
            </a:r>
          </a:p>
          <a:p>
            <a:r>
              <a:rPr lang="en-US" sz="3500" dirty="0"/>
              <a:t> We cause God’s name to be glorified when we fully obey Him- not when we try to meet him halfway.</a:t>
            </a:r>
          </a:p>
        </p:txBody>
      </p:sp>
    </p:spTree>
    <p:extLst>
      <p:ext uri="{BB962C8B-B14F-4D97-AF65-F5344CB8AC3E}">
        <p14:creationId xmlns:p14="http://schemas.microsoft.com/office/powerpoint/2010/main" val="2730110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E6A222EB-A81E-4238-B08D-AAB1828C8E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014676C-074B-475A-8346-9C901C86C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cxnSp>
        <p:nvCxnSpPr>
          <p:cNvPr id="14" name="Straight Connector 13">
            <a:extLst>
              <a:ext uri="{FF2B5EF4-FFF2-40B4-BE49-F238E27FC236}">
                <a16:creationId xmlns:a16="http://schemas.microsoft.com/office/drawing/2014/main" id="{179C4C8E-197B-4679-AE96-B5147F971C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56687" y="1930986"/>
            <a:ext cx="0" cy="3200400"/>
          </a:xfrm>
          <a:prstGeom prst="line">
            <a:avLst/>
          </a:prstGeom>
          <a:ln w="15875" cap="sq">
            <a:solidFill>
              <a:schemeClr val="tx2">
                <a:alpha val="70000"/>
              </a:schemeClr>
            </a:solidFill>
            <a:miter lim="800000"/>
          </a:ln>
        </p:spPr>
        <p:style>
          <a:lnRef idx="1">
            <a:schemeClr val="accent1"/>
          </a:lnRef>
          <a:fillRef idx="0">
            <a:schemeClr val="accent1"/>
          </a:fillRef>
          <a:effectRef idx="0">
            <a:schemeClr val="accent1"/>
          </a:effectRef>
          <a:fontRef idx="minor">
            <a:schemeClr val="tx1"/>
          </a:fontRef>
        </p:style>
      </p:cxnSp>
      <p:sp>
        <p:nvSpPr>
          <p:cNvPr id="5" name="Subtitle 4">
            <a:extLst>
              <a:ext uri="{FF2B5EF4-FFF2-40B4-BE49-F238E27FC236}">
                <a16:creationId xmlns:a16="http://schemas.microsoft.com/office/drawing/2014/main" id="{4B93A21B-33CB-8658-3DCB-D9229289B1CF}"/>
              </a:ext>
            </a:extLst>
          </p:cNvPr>
          <p:cNvSpPr>
            <a:spLocks noGrp="1"/>
          </p:cNvSpPr>
          <p:nvPr>
            <p:ph type="subTitle" idx="1"/>
          </p:nvPr>
        </p:nvSpPr>
        <p:spPr>
          <a:xfrm>
            <a:off x="1154955" y="1266958"/>
            <a:ext cx="2904124" cy="4528457"/>
          </a:xfrm>
        </p:spPr>
        <p:txBody>
          <a:bodyPr anchor="ctr">
            <a:normAutofit/>
          </a:bodyPr>
          <a:lstStyle/>
          <a:p>
            <a:pPr algn="r"/>
            <a:endParaRPr lang="en-US">
              <a:solidFill>
                <a:schemeClr val="tx2"/>
              </a:solidFill>
            </a:endParaRPr>
          </a:p>
        </p:txBody>
      </p:sp>
      <p:sp>
        <p:nvSpPr>
          <p:cNvPr id="4" name="Title 3">
            <a:extLst>
              <a:ext uri="{FF2B5EF4-FFF2-40B4-BE49-F238E27FC236}">
                <a16:creationId xmlns:a16="http://schemas.microsoft.com/office/drawing/2014/main" id="{B8F6A1EB-724C-0A00-4683-A127EF55A6D9}"/>
              </a:ext>
            </a:extLst>
          </p:cNvPr>
          <p:cNvSpPr>
            <a:spLocks noGrp="1"/>
          </p:cNvSpPr>
          <p:nvPr>
            <p:ph type="ctrTitle"/>
          </p:nvPr>
        </p:nvSpPr>
        <p:spPr>
          <a:xfrm>
            <a:off x="4654295" y="1266958"/>
            <a:ext cx="6808362" cy="4528457"/>
          </a:xfrm>
        </p:spPr>
        <p:txBody>
          <a:bodyPr anchor="ctr">
            <a:normAutofit/>
          </a:bodyPr>
          <a:lstStyle/>
          <a:p>
            <a:r>
              <a:rPr lang="en-US" dirty="0"/>
              <a:t>Some passages to consider</a:t>
            </a:r>
          </a:p>
        </p:txBody>
      </p:sp>
    </p:spTree>
    <p:extLst>
      <p:ext uri="{BB962C8B-B14F-4D97-AF65-F5344CB8AC3E}">
        <p14:creationId xmlns:p14="http://schemas.microsoft.com/office/powerpoint/2010/main" val="1870074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48EBF7-06BA-6697-A5CE-12BAB54D2014}"/>
              </a:ext>
            </a:extLst>
          </p:cNvPr>
          <p:cNvSpPr>
            <a:spLocks noGrp="1"/>
          </p:cNvSpPr>
          <p:nvPr>
            <p:ph idx="1"/>
          </p:nvPr>
        </p:nvSpPr>
        <p:spPr>
          <a:xfrm>
            <a:off x="381000" y="1371601"/>
            <a:ext cx="11430000" cy="5029199"/>
          </a:xfrm>
        </p:spPr>
        <p:txBody>
          <a:bodyPr>
            <a:normAutofit/>
          </a:bodyPr>
          <a:lstStyle/>
          <a:p>
            <a:r>
              <a:rPr lang="en-US" dirty="0"/>
              <a:t> “For where two or three are gathered together in My name, I am there in the midst of them.”  (Matt 18:20)</a:t>
            </a:r>
          </a:p>
          <a:p>
            <a:r>
              <a:rPr lang="en-US" dirty="0"/>
              <a:t> “And everyone who has left houses or brothers or sisters or father or mother or wife or children or lands, for My name’s sake, shall receive a hundredfold, and inherit eternal life.  (Matt 19:29)</a:t>
            </a:r>
          </a:p>
          <a:p>
            <a:r>
              <a:rPr lang="en-US" dirty="0"/>
              <a:t> For whoever gives you a cup of water to drink in My name, because you belong to Christ, assuredly, I say to you, he will by no means lose his reward.  (Mark 9:41)</a:t>
            </a:r>
          </a:p>
        </p:txBody>
      </p:sp>
    </p:spTree>
    <p:extLst>
      <p:ext uri="{BB962C8B-B14F-4D97-AF65-F5344CB8AC3E}">
        <p14:creationId xmlns:p14="http://schemas.microsoft.com/office/powerpoint/2010/main" val="3786872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48EBF7-06BA-6697-A5CE-12BAB54D2014}"/>
              </a:ext>
            </a:extLst>
          </p:cNvPr>
          <p:cNvSpPr>
            <a:spLocks noGrp="1"/>
          </p:cNvSpPr>
          <p:nvPr>
            <p:ph idx="1"/>
          </p:nvPr>
        </p:nvSpPr>
        <p:spPr>
          <a:xfrm>
            <a:off x="381000" y="1371601"/>
            <a:ext cx="11430000" cy="5029199"/>
          </a:xfrm>
        </p:spPr>
        <p:txBody>
          <a:bodyPr>
            <a:normAutofit lnSpcReduction="10000"/>
          </a:bodyPr>
          <a:lstStyle/>
          <a:p>
            <a:r>
              <a:rPr lang="en-US" dirty="0"/>
              <a:t> Jesus answered them, “I told you, and you do not believe. The works that I do in My Father’s name, they bear witness of Me.  (John 10:25)</a:t>
            </a:r>
          </a:p>
          <a:p>
            <a:r>
              <a:rPr lang="en-US" dirty="0"/>
              <a:t> “And whatever you ask in My name, that I will do, that the Father may be glorified in the Son.  If you ask anything in My name, I will do it.”  (John 14:13-14)</a:t>
            </a:r>
          </a:p>
          <a:p>
            <a:r>
              <a:rPr lang="en-US" dirty="0"/>
              <a:t> “But the Helper, the Holy Spirit, whom the Father will send in My name, He will teach you all things, and bring to your remembrance all things that I said to you.”  (John 14:26)</a:t>
            </a:r>
          </a:p>
          <a:p>
            <a:endParaRPr lang="en-US" dirty="0"/>
          </a:p>
        </p:txBody>
      </p:sp>
    </p:spTree>
    <p:extLst>
      <p:ext uri="{BB962C8B-B14F-4D97-AF65-F5344CB8AC3E}">
        <p14:creationId xmlns:p14="http://schemas.microsoft.com/office/powerpoint/2010/main" val="18618857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3C327-AAA5-4599-BE2A-4C588AE7781F}"/>
              </a:ext>
            </a:extLst>
          </p:cNvPr>
          <p:cNvSpPr>
            <a:spLocks noGrp="1"/>
          </p:cNvSpPr>
          <p:nvPr>
            <p:ph type="title"/>
          </p:nvPr>
        </p:nvSpPr>
        <p:spPr/>
        <p:txBody>
          <a:bodyPr/>
          <a:lstStyle/>
          <a:p>
            <a:r>
              <a:rPr lang="en-US" dirty="0"/>
              <a:t>So what should we do?</a:t>
            </a:r>
          </a:p>
        </p:txBody>
      </p:sp>
      <p:sp>
        <p:nvSpPr>
          <p:cNvPr id="3" name="Content Placeholder 2">
            <a:extLst>
              <a:ext uri="{FF2B5EF4-FFF2-40B4-BE49-F238E27FC236}">
                <a16:creationId xmlns:a16="http://schemas.microsoft.com/office/drawing/2014/main" id="{83BE7234-62FF-790C-6971-B4332315E88D}"/>
              </a:ext>
            </a:extLst>
          </p:cNvPr>
          <p:cNvSpPr>
            <a:spLocks noGrp="1"/>
          </p:cNvSpPr>
          <p:nvPr>
            <p:ph idx="1"/>
          </p:nvPr>
        </p:nvSpPr>
        <p:spPr>
          <a:xfrm>
            <a:off x="457200" y="1524000"/>
            <a:ext cx="11353800" cy="4724399"/>
          </a:xfrm>
        </p:spPr>
        <p:txBody>
          <a:bodyPr>
            <a:normAutofit/>
          </a:bodyPr>
          <a:lstStyle/>
          <a:p>
            <a:r>
              <a:rPr lang="en-US" sz="4000" dirty="0"/>
              <a:t> Glorify the name of God.  Speak of Him reverently, never casually.</a:t>
            </a:r>
          </a:p>
          <a:p>
            <a:r>
              <a:rPr lang="en-US" sz="4000" dirty="0"/>
              <a:t> Glorify His Son, and speak of Him as your King, your Sovereign, and your Redeemer. </a:t>
            </a:r>
          </a:p>
          <a:p>
            <a:r>
              <a:rPr lang="en-US" sz="4000" dirty="0"/>
              <a:t> Life a life of trust and obedience.</a:t>
            </a:r>
          </a:p>
          <a:p>
            <a:r>
              <a:rPr lang="en-US" sz="4000" dirty="0"/>
              <a:t>They don’t need your worship.  YOU need it.</a:t>
            </a:r>
          </a:p>
        </p:txBody>
      </p:sp>
    </p:spTree>
    <p:extLst>
      <p:ext uri="{BB962C8B-B14F-4D97-AF65-F5344CB8AC3E}">
        <p14:creationId xmlns:p14="http://schemas.microsoft.com/office/powerpoint/2010/main" val="2163625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81A12-3299-6510-EE1C-B8AD24370EE2}"/>
              </a:ext>
            </a:extLst>
          </p:cNvPr>
          <p:cNvSpPr>
            <a:spLocks noGrp="1"/>
          </p:cNvSpPr>
          <p:nvPr>
            <p:ph type="title"/>
          </p:nvPr>
        </p:nvSpPr>
        <p:spPr/>
        <p:txBody>
          <a:bodyPr/>
          <a:lstStyle/>
          <a:p>
            <a:r>
              <a:rPr lang="en-US" dirty="0"/>
              <a:t>What about you?</a:t>
            </a:r>
          </a:p>
        </p:txBody>
      </p:sp>
      <p:sp>
        <p:nvSpPr>
          <p:cNvPr id="3" name="Content Placeholder 2">
            <a:extLst>
              <a:ext uri="{FF2B5EF4-FFF2-40B4-BE49-F238E27FC236}">
                <a16:creationId xmlns:a16="http://schemas.microsoft.com/office/drawing/2014/main" id="{D9025C8D-09EB-4E61-7C6F-9391254DF50F}"/>
              </a:ext>
            </a:extLst>
          </p:cNvPr>
          <p:cNvSpPr>
            <a:spLocks noGrp="1"/>
          </p:cNvSpPr>
          <p:nvPr>
            <p:ph idx="1"/>
          </p:nvPr>
        </p:nvSpPr>
        <p:spPr/>
        <p:txBody>
          <a:bodyPr/>
          <a:lstStyle/>
          <a:p>
            <a:r>
              <a:rPr lang="en-US" dirty="0"/>
              <a:t> </a:t>
            </a:r>
            <a:r>
              <a:rPr lang="en-US" sz="4000" dirty="0"/>
              <a:t>Are God and His Son central in your life?</a:t>
            </a:r>
          </a:p>
          <a:p>
            <a:r>
              <a:rPr lang="en-US" sz="4000" dirty="0"/>
              <a:t> Or are their other things you’ve allowed to interfere with your relationship?</a:t>
            </a:r>
          </a:p>
          <a:p>
            <a:r>
              <a:rPr lang="en-US" sz="4000" dirty="0"/>
              <a:t> Do you trust- and fully obey?</a:t>
            </a:r>
          </a:p>
          <a:p>
            <a:r>
              <a:rPr lang="en-US" sz="4000" dirty="0"/>
              <a:t> Can we help you to get things right?</a:t>
            </a:r>
          </a:p>
        </p:txBody>
      </p:sp>
    </p:spTree>
    <p:extLst>
      <p:ext uri="{BB962C8B-B14F-4D97-AF65-F5344CB8AC3E}">
        <p14:creationId xmlns:p14="http://schemas.microsoft.com/office/powerpoint/2010/main" val="3178433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FDD8E-39F6-987C-C6AB-7D31D2333029}"/>
              </a:ext>
            </a:extLst>
          </p:cNvPr>
          <p:cNvSpPr>
            <a:spLocks noGrp="1"/>
          </p:cNvSpPr>
          <p:nvPr>
            <p:ph type="title"/>
          </p:nvPr>
        </p:nvSpPr>
        <p:spPr/>
        <p:txBody>
          <a:bodyPr/>
          <a:lstStyle/>
          <a:p>
            <a:r>
              <a:rPr lang="en-US" dirty="0"/>
              <a:t>Philippians 2:8-11</a:t>
            </a:r>
          </a:p>
        </p:txBody>
      </p:sp>
      <p:sp>
        <p:nvSpPr>
          <p:cNvPr id="3" name="Content Placeholder 2">
            <a:extLst>
              <a:ext uri="{FF2B5EF4-FFF2-40B4-BE49-F238E27FC236}">
                <a16:creationId xmlns:a16="http://schemas.microsoft.com/office/drawing/2014/main" id="{DB150A08-4726-70D1-646D-B4531366A71A}"/>
              </a:ext>
            </a:extLst>
          </p:cNvPr>
          <p:cNvSpPr>
            <a:spLocks noGrp="1"/>
          </p:cNvSpPr>
          <p:nvPr>
            <p:ph idx="1"/>
          </p:nvPr>
        </p:nvSpPr>
        <p:spPr>
          <a:xfrm>
            <a:off x="457200" y="1447800"/>
            <a:ext cx="11088689" cy="4800599"/>
          </a:xfrm>
        </p:spPr>
        <p:txBody>
          <a:bodyPr>
            <a:normAutofit/>
          </a:bodyPr>
          <a:lstStyle/>
          <a:p>
            <a:pPr marL="0" indent="0">
              <a:buNone/>
            </a:pPr>
            <a:r>
              <a:rPr lang="en-US" dirty="0"/>
              <a:t>8  And being found in appearance as a man, He humbled Himself and became obedient to the point of death, even the death of the cross. 9  Therefore God also has highly exalted Him and given Him the name which is above every name, 10  that at the name of Jesus every knee should bow, of those in heaven, and of those on earth, and of those under the earth, 11 and that every tongue should confess that Jesus Christ is Lord, to the glory of God the Father.</a:t>
            </a:r>
          </a:p>
        </p:txBody>
      </p:sp>
    </p:spTree>
    <p:extLst>
      <p:ext uri="{BB962C8B-B14F-4D97-AF65-F5344CB8AC3E}">
        <p14:creationId xmlns:p14="http://schemas.microsoft.com/office/powerpoint/2010/main" val="4174832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131BC-F226-6349-E8DE-1AE6123B372F}"/>
              </a:ext>
            </a:extLst>
          </p:cNvPr>
          <p:cNvSpPr>
            <a:spLocks noGrp="1"/>
          </p:cNvSpPr>
          <p:nvPr>
            <p:ph type="title"/>
          </p:nvPr>
        </p:nvSpPr>
        <p:spPr/>
        <p:txBody>
          <a:bodyPr/>
          <a:lstStyle/>
          <a:p>
            <a:r>
              <a:rPr lang="en-US" dirty="0"/>
              <a:t>Key points:</a:t>
            </a:r>
          </a:p>
        </p:txBody>
      </p:sp>
      <p:sp>
        <p:nvSpPr>
          <p:cNvPr id="3" name="Content Placeholder 2">
            <a:extLst>
              <a:ext uri="{FF2B5EF4-FFF2-40B4-BE49-F238E27FC236}">
                <a16:creationId xmlns:a16="http://schemas.microsoft.com/office/drawing/2014/main" id="{8837E5EA-BE2A-2D97-30C6-B80553794DE4}"/>
              </a:ext>
            </a:extLst>
          </p:cNvPr>
          <p:cNvSpPr>
            <a:spLocks noGrp="1"/>
          </p:cNvSpPr>
          <p:nvPr>
            <p:ph idx="1"/>
          </p:nvPr>
        </p:nvSpPr>
        <p:spPr/>
        <p:txBody>
          <a:bodyPr>
            <a:normAutofit/>
          </a:bodyPr>
          <a:lstStyle/>
          <a:p>
            <a:r>
              <a:rPr lang="en-US" sz="3600" dirty="0"/>
              <a:t>God gave Him the name that is above every other name.  Consider that for a moment.  </a:t>
            </a:r>
          </a:p>
          <a:p>
            <a:r>
              <a:rPr lang="en-US" sz="3600" dirty="0"/>
              <a:t>Every knee </a:t>
            </a:r>
            <a:r>
              <a:rPr lang="en-US" sz="3600" u="sng" dirty="0"/>
              <a:t>should</a:t>
            </a:r>
            <a:r>
              <a:rPr lang="en-US" sz="3600" dirty="0"/>
              <a:t> bow- in heaven, on earth, and those under the earth.</a:t>
            </a:r>
          </a:p>
        </p:txBody>
      </p:sp>
    </p:spTree>
    <p:extLst>
      <p:ext uri="{BB962C8B-B14F-4D97-AF65-F5344CB8AC3E}">
        <p14:creationId xmlns:p14="http://schemas.microsoft.com/office/powerpoint/2010/main" val="57940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1FE24-AA2A-1C33-5EB4-F43DDDC41A5B}"/>
              </a:ext>
            </a:extLst>
          </p:cNvPr>
          <p:cNvSpPr>
            <a:spLocks noGrp="1"/>
          </p:cNvSpPr>
          <p:nvPr>
            <p:ph type="title"/>
          </p:nvPr>
        </p:nvSpPr>
        <p:spPr/>
        <p:txBody>
          <a:bodyPr/>
          <a:lstStyle/>
          <a:p>
            <a:r>
              <a:rPr lang="en-US" dirty="0"/>
              <a:t>What name did God command?</a:t>
            </a:r>
          </a:p>
        </p:txBody>
      </p:sp>
      <p:sp>
        <p:nvSpPr>
          <p:cNvPr id="3" name="Content Placeholder 2">
            <a:extLst>
              <a:ext uri="{FF2B5EF4-FFF2-40B4-BE49-F238E27FC236}">
                <a16:creationId xmlns:a16="http://schemas.microsoft.com/office/drawing/2014/main" id="{8B967EE0-8A10-CE0A-54DA-C8B19BA4CEB4}"/>
              </a:ext>
            </a:extLst>
          </p:cNvPr>
          <p:cNvSpPr>
            <a:spLocks noGrp="1"/>
          </p:cNvSpPr>
          <p:nvPr>
            <p:ph idx="1"/>
          </p:nvPr>
        </p:nvSpPr>
        <p:spPr>
          <a:xfrm>
            <a:off x="381000" y="1371600"/>
            <a:ext cx="11430000" cy="4876799"/>
          </a:xfrm>
        </p:spPr>
        <p:txBody>
          <a:bodyPr>
            <a:normAutofit/>
          </a:bodyPr>
          <a:lstStyle/>
          <a:p>
            <a:r>
              <a:rPr lang="en-US" sz="3600" dirty="0">
                <a:latin typeface="+mn-lt"/>
              </a:rPr>
              <a:t> In Luke 1:26-32, God (thru Gabriel) commanded Mary to name Him “Yehoshua”, meaning “God is deliverance”.</a:t>
            </a:r>
          </a:p>
          <a:p>
            <a:r>
              <a:rPr lang="en-US" sz="3600" dirty="0">
                <a:latin typeface="+mn-lt"/>
              </a:rPr>
              <a:t> It was recorded in the Greek as </a:t>
            </a:r>
            <a:r>
              <a:rPr lang="en-US" sz="3600" i="1" dirty="0" err="1">
                <a:effectLst/>
                <a:latin typeface="+mn-lt"/>
              </a:rPr>
              <a:t>Iēsous</a:t>
            </a:r>
            <a:r>
              <a:rPr lang="en-US" sz="3600" i="0" dirty="0">
                <a:effectLst/>
                <a:latin typeface="+mn-lt"/>
              </a:rPr>
              <a:t> (</a:t>
            </a:r>
            <a:r>
              <a:rPr lang="el-GR" sz="3600" i="0" dirty="0">
                <a:effectLst/>
                <a:latin typeface="+mn-lt"/>
              </a:rPr>
              <a:t>Ἰησοῦς</a:t>
            </a:r>
            <a:r>
              <a:rPr lang="en-US" sz="3600" i="0" dirty="0">
                <a:effectLst/>
                <a:latin typeface="+mn-lt"/>
              </a:rPr>
              <a:t>).</a:t>
            </a:r>
            <a:endParaRPr lang="en-US" sz="3600" dirty="0">
              <a:latin typeface="+mn-lt"/>
            </a:endParaRPr>
          </a:p>
          <a:p>
            <a:r>
              <a:rPr lang="en-US" sz="3600" dirty="0">
                <a:latin typeface="+mn-lt"/>
              </a:rPr>
              <a:t> The English translation from Greek became “Jesus”.</a:t>
            </a:r>
          </a:p>
          <a:p>
            <a:r>
              <a:rPr lang="en-US" sz="3600" dirty="0">
                <a:latin typeface="+mn-lt"/>
              </a:rPr>
              <a:t> This is the same name translated as “Joshua” in English translations of the Old Testament.</a:t>
            </a:r>
          </a:p>
          <a:p>
            <a:endParaRPr lang="en-US" sz="3600" dirty="0"/>
          </a:p>
        </p:txBody>
      </p:sp>
    </p:spTree>
    <p:extLst>
      <p:ext uri="{BB962C8B-B14F-4D97-AF65-F5344CB8AC3E}">
        <p14:creationId xmlns:p14="http://schemas.microsoft.com/office/powerpoint/2010/main" val="3154612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93E1E-5B49-AC58-276A-70A5804DCFA6}"/>
              </a:ext>
            </a:extLst>
          </p:cNvPr>
          <p:cNvSpPr>
            <a:spLocks noGrp="1"/>
          </p:cNvSpPr>
          <p:nvPr>
            <p:ph type="title"/>
          </p:nvPr>
        </p:nvSpPr>
        <p:spPr/>
        <p:txBody>
          <a:bodyPr/>
          <a:lstStyle/>
          <a:p>
            <a:r>
              <a:rPr lang="en-US" dirty="0"/>
              <a:t>What did Jesus call Himself?</a:t>
            </a:r>
          </a:p>
        </p:txBody>
      </p:sp>
      <p:sp>
        <p:nvSpPr>
          <p:cNvPr id="3" name="Content Placeholder 2">
            <a:extLst>
              <a:ext uri="{FF2B5EF4-FFF2-40B4-BE49-F238E27FC236}">
                <a16:creationId xmlns:a16="http://schemas.microsoft.com/office/drawing/2014/main" id="{59CA73B1-0B83-BD8C-CFD7-7E16CFE9AFDE}"/>
              </a:ext>
            </a:extLst>
          </p:cNvPr>
          <p:cNvSpPr>
            <a:spLocks noGrp="1"/>
          </p:cNvSpPr>
          <p:nvPr>
            <p:ph idx="1"/>
          </p:nvPr>
        </p:nvSpPr>
        <p:spPr>
          <a:xfrm>
            <a:off x="304800" y="1600200"/>
            <a:ext cx="11506200" cy="4805082"/>
          </a:xfrm>
        </p:spPr>
        <p:txBody>
          <a:bodyPr>
            <a:normAutofit/>
          </a:bodyPr>
          <a:lstStyle/>
          <a:p>
            <a:r>
              <a:rPr lang="en-US" sz="3600" dirty="0"/>
              <a:t> “The Son of Man” (91 times in the gospels), in reference to the Old Testament.  The Pharisees strongly did not like Him doing so.</a:t>
            </a:r>
          </a:p>
          <a:p>
            <a:r>
              <a:rPr lang="en-US" sz="3600" dirty="0"/>
              <a:t> He also called Himself “The Bread of Life”, “The Light of the World”, “The True Vine” and other metaphors.</a:t>
            </a:r>
          </a:p>
          <a:p>
            <a:r>
              <a:rPr lang="en-US" sz="3600" dirty="0"/>
              <a:t>  In John 8, He clearly declared His divinity, calling Himself “I AM” to the Pharisees.</a:t>
            </a:r>
          </a:p>
        </p:txBody>
      </p:sp>
    </p:spTree>
    <p:extLst>
      <p:ext uri="{BB962C8B-B14F-4D97-AF65-F5344CB8AC3E}">
        <p14:creationId xmlns:p14="http://schemas.microsoft.com/office/powerpoint/2010/main" val="615878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88000"/>
                <a:satMod val="130000"/>
                <a:lumMod val="124000"/>
              </a:schemeClr>
            </a:gs>
            <a:gs pos="100000">
              <a:schemeClr val="bg2">
                <a:tint val="96000"/>
                <a:shade val="88000"/>
                <a:hueMod val="108000"/>
                <a:satMod val="164000"/>
                <a:lumMod val="76000"/>
              </a:schemeClr>
            </a:gs>
          </a:gsLst>
          <a:path path="circle">
            <a:fillToRect l="45000" t="65000" r="125000" b="100000"/>
          </a:path>
        </a:gra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91B28F63-CF00-448F-B141-FE33C33B189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2" name="Picture 11">
            <a:extLst>
              <a:ext uri="{FF2B5EF4-FFF2-40B4-BE49-F238E27FC236}">
                <a16:creationId xmlns:a16="http://schemas.microsoft.com/office/drawing/2014/main" id="{2AE609E2-8522-44E4-9077-980E5BCF3E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4" name="Oval 13">
            <a:extLst>
              <a:ext uri="{FF2B5EF4-FFF2-40B4-BE49-F238E27FC236}">
                <a16:creationId xmlns:a16="http://schemas.microsoft.com/office/drawing/2014/main" id="{4FA533C5-33E3-4611-AF9F-72811D8B26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pic>
        <p:nvPicPr>
          <p:cNvPr id="16" name="Picture 15">
            <a:extLst>
              <a:ext uri="{FF2B5EF4-FFF2-40B4-BE49-F238E27FC236}">
                <a16:creationId xmlns:a16="http://schemas.microsoft.com/office/drawing/2014/main" id="{8949AD42-25FD-4C3D-9EEE-B7FEC58099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8" name="Picture 17">
            <a:extLst>
              <a:ext uri="{FF2B5EF4-FFF2-40B4-BE49-F238E27FC236}">
                <a16:creationId xmlns:a16="http://schemas.microsoft.com/office/drawing/2014/main" id="{6AC7D913-60B7-4603-881B-831DA5D3A94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20" name="Rectangle 19">
            <a:extLst>
              <a:ext uri="{FF2B5EF4-FFF2-40B4-BE49-F238E27FC236}">
                <a16:creationId xmlns:a16="http://schemas.microsoft.com/office/drawing/2014/main" id="{87F0FDC4-AD8C-47D9-9131-623C98ADB0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Rectangle 21">
            <a:extLst>
              <a:ext uri="{FF2B5EF4-FFF2-40B4-BE49-F238E27FC236}">
                <a16:creationId xmlns:a16="http://schemas.microsoft.com/office/drawing/2014/main" id="{DE27238C-8EAF-4098-86E6-7723B7DAE6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4" name="Freeform 36">
            <a:extLst>
              <a:ext uri="{FF2B5EF4-FFF2-40B4-BE49-F238E27FC236}">
                <a16:creationId xmlns:a16="http://schemas.microsoft.com/office/drawing/2014/main" id="{992F97B1-1891-4FCC-9E5F-BA97EDB48F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26" name="Freeform: Shape 25">
            <a:extLst>
              <a:ext uri="{FF2B5EF4-FFF2-40B4-BE49-F238E27FC236}">
                <a16:creationId xmlns:a16="http://schemas.microsoft.com/office/drawing/2014/main" id="{78C6C821-FEE1-4EB6-9590-C021440C7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5" name="Text Placeholder 4">
            <a:extLst>
              <a:ext uri="{FF2B5EF4-FFF2-40B4-BE49-F238E27FC236}">
                <a16:creationId xmlns:a16="http://schemas.microsoft.com/office/drawing/2014/main" id="{ACDDB803-CE5E-A531-1E28-3F8414723348}"/>
              </a:ext>
            </a:extLst>
          </p:cNvPr>
          <p:cNvSpPr>
            <a:spLocks noGrp="1"/>
          </p:cNvSpPr>
          <p:nvPr>
            <p:ph type="body" idx="1"/>
          </p:nvPr>
        </p:nvSpPr>
        <p:spPr>
          <a:xfrm>
            <a:off x="1154955" y="4777380"/>
            <a:ext cx="6974911" cy="861420"/>
          </a:xfrm>
        </p:spPr>
        <p:txBody>
          <a:bodyPr vert="horz" lIns="91440" tIns="45720" rIns="91440" bIns="45720" rtlCol="0" anchor="t">
            <a:normAutofit/>
          </a:bodyPr>
          <a:lstStyle/>
          <a:p>
            <a:endParaRPr lang="en-US" sz="2000" b="0" i="0" kern="1200" cap="all">
              <a:solidFill>
                <a:schemeClr val="tx1">
                  <a:lumMod val="85000"/>
                  <a:lumOff val="15000"/>
                </a:schemeClr>
              </a:solidFill>
              <a:latin typeface="+mj-lt"/>
              <a:ea typeface="+mj-ea"/>
              <a:cs typeface="+mj-cs"/>
            </a:endParaRPr>
          </a:p>
        </p:txBody>
      </p:sp>
      <p:sp>
        <p:nvSpPr>
          <p:cNvPr id="4" name="Title 3">
            <a:extLst>
              <a:ext uri="{FF2B5EF4-FFF2-40B4-BE49-F238E27FC236}">
                <a16:creationId xmlns:a16="http://schemas.microsoft.com/office/drawing/2014/main" id="{FBD45103-DD3C-0756-E0DA-862377EDBDC8}"/>
              </a:ext>
            </a:extLst>
          </p:cNvPr>
          <p:cNvSpPr>
            <a:spLocks noGrp="1"/>
          </p:cNvSpPr>
          <p:nvPr>
            <p:ph type="title"/>
          </p:nvPr>
        </p:nvSpPr>
        <p:spPr>
          <a:xfrm>
            <a:off x="1154955" y="1447800"/>
            <a:ext cx="6974915" cy="3329581"/>
          </a:xfrm>
        </p:spPr>
        <p:txBody>
          <a:bodyPr vert="horz" lIns="91440" tIns="45720" rIns="91440" bIns="45720" rtlCol="0" anchor="b">
            <a:normAutofit/>
          </a:bodyPr>
          <a:lstStyle/>
          <a:p>
            <a:r>
              <a:rPr lang="en-US" sz="7200" b="0" i="0" kern="1200" dirty="0">
                <a:solidFill>
                  <a:schemeClr val="tx2"/>
                </a:solidFill>
                <a:latin typeface="+mj-lt"/>
                <a:ea typeface="+mj-ea"/>
                <a:cs typeface="+mj-cs"/>
              </a:rPr>
              <a:t>What About God’s Name?</a:t>
            </a:r>
          </a:p>
        </p:txBody>
      </p:sp>
      <p:sp>
        <p:nvSpPr>
          <p:cNvPr id="28" name="Rectangle 27">
            <a:extLst>
              <a:ext uri="{FF2B5EF4-FFF2-40B4-BE49-F238E27FC236}">
                <a16:creationId xmlns:a16="http://schemas.microsoft.com/office/drawing/2014/main" id="{B61A74B3-E247-44D4-8C48-FAE8E20564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960827817"/>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0E78D-6C0B-8641-44C7-6479F244126C}"/>
              </a:ext>
            </a:extLst>
          </p:cNvPr>
          <p:cNvSpPr>
            <a:spLocks noGrp="1"/>
          </p:cNvSpPr>
          <p:nvPr>
            <p:ph type="title"/>
          </p:nvPr>
        </p:nvSpPr>
        <p:spPr/>
        <p:txBody>
          <a:bodyPr/>
          <a:lstStyle/>
          <a:p>
            <a:r>
              <a:rPr lang="en-US" dirty="0"/>
              <a:t>God’s very name is special.</a:t>
            </a:r>
          </a:p>
        </p:txBody>
      </p:sp>
      <p:sp>
        <p:nvSpPr>
          <p:cNvPr id="3" name="Content Placeholder 2">
            <a:extLst>
              <a:ext uri="{FF2B5EF4-FFF2-40B4-BE49-F238E27FC236}">
                <a16:creationId xmlns:a16="http://schemas.microsoft.com/office/drawing/2014/main" id="{2FB3AE8D-CA48-BCAD-0D1F-166515E8A194}"/>
              </a:ext>
            </a:extLst>
          </p:cNvPr>
          <p:cNvSpPr>
            <a:spLocks noGrp="1"/>
          </p:cNvSpPr>
          <p:nvPr>
            <p:ph idx="1"/>
          </p:nvPr>
        </p:nvSpPr>
        <p:spPr>
          <a:xfrm>
            <a:off x="645130" y="1524000"/>
            <a:ext cx="11165870" cy="4724399"/>
          </a:xfrm>
        </p:spPr>
        <p:txBody>
          <a:bodyPr/>
          <a:lstStyle/>
          <a:p>
            <a:r>
              <a:rPr lang="en-US" dirty="0"/>
              <a:t> </a:t>
            </a:r>
            <a:r>
              <a:rPr lang="en-US" sz="3600" dirty="0"/>
              <a:t>The 3</a:t>
            </a:r>
            <a:r>
              <a:rPr lang="en-US" sz="3600" baseline="30000" dirty="0"/>
              <a:t>rd</a:t>
            </a:r>
            <a:r>
              <a:rPr lang="en-US" sz="3600" dirty="0"/>
              <a:t> commandment is “You shall not take the name of the Lord your God in vain, for the Lord will not hold him guiltless who takes His name in vain.” (Deuteronomy 20:7)</a:t>
            </a:r>
          </a:p>
          <a:p>
            <a:r>
              <a:rPr lang="en-US" sz="3600" dirty="0"/>
              <a:t> In teaching His disciples to pray, He said “Our Father who is in heaven, hallowed is your name.” (Matt 6:9)</a:t>
            </a:r>
          </a:p>
        </p:txBody>
      </p:sp>
    </p:spTree>
    <p:extLst>
      <p:ext uri="{BB962C8B-B14F-4D97-AF65-F5344CB8AC3E}">
        <p14:creationId xmlns:p14="http://schemas.microsoft.com/office/powerpoint/2010/main" val="3544168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743DF-9F83-9AF7-143E-36A5CBD763F8}"/>
              </a:ext>
            </a:extLst>
          </p:cNvPr>
          <p:cNvSpPr>
            <a:spLocks noGrp="1"/>
          </p:cNvSpPr>
          <p:nvPr>
            <p:ph type="title"/>
          </p:nvPr>
        </p:nvSpPr>
        <p:spPr/>
        <p:txBody>
          <a:bodyPr/>
          <a:lstStyle/>
          <a:p>
            <a:r>
              <a:rPr lang="en-US" dirty="0"/>
              <a:t>Let’s talk about our own names</a:t>
            </a:r>
          </a:p>
        </p:txBody>
      </p:sp>
      <p:sp>
        <p:nvSpPr>
          <p:cNvPr id="3" name="Content Placeholder 2">
            <a:extLst>
              <a:ext uri="{FF2B5EF4-FFF2-40B4-BE49-F238E27FC236}">
                <a16:creationId xmlns:a16="http://schemas.microsoft.com/office/drawing/2014/main" id="{7CB58DFE-480C-0956-14C9-C0512318AEE2}"/>
              </a:ext>
            </a:extLst>
          </p:cNvPr>
          <p:cNvSpPr>
            <a:spLocks noGrp="1"/>
          </p:cNvSpPr>
          <p:nvPr>
            <p:ph idx="1"/>
          </p:nvPr>
        </p:nvSpPr>
        <p:spPr>
          <a:xfrm>
            <a:off x="645130" y="1447800"/>
            <a:ext cx="11165870" cy="4800599"/>
          </a:xfrm>
        </p:spPr>
        <p:txBody>
          <a:bodyPr>
            <a:normAutofit/>
          </a:bodyPr>
          <a:lstStyle/>
          <a:p>
            <a:r>
              <a:rPr lang="en-US" sz="3600" dirty="0"/>
              <a:t> These are one our most personal possessions.  When someone mispronounces our name, what do we do?</a:t>
            </a:r>
          </a:p>
          <a:p>
            <a:r>
              <a:rPr lang="en-US" sz="3600" dirty="0"/>
              <a:t> How would you feel if someone was flippant with you and your name?</a:t>
            </a:r>
          </a:p>
          <a:p>
            <a:r>
              <a:rPr lang="en-US" sz="3600" dirty="0"/>
              <a:t> How would you feel if someone disrespected your name?</a:t>
            </a:r>
          </a:p>
        </p:txBody>
      </p:sp>
    </p:spTree>
    <p:extLst>
      <p:ext uri="{BB962C8B-B14F-4D97-AF65-F5344CB8AC3E}">
        <p14:creationId xmlns:p14="http://schemas.microsoft.com/office/powerpoint/2010/main" val="3861171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FCF58-20F3-6CEC-5511-696F89180F5E}"/>
              </a:ext>
            </a:extLst>
          </p:cNvPr>
          <p:cNvSpPr>
            <a:spLocks noGrp="1"/>
          </p:cNvSpPr>
          <p:nvPr>
            <p:ph type="title"/>
          </p:nvPr>
        </p:nvSpPr>
        <p:spPr/>
        <p:txBody>
          <a:bodyPr/>
          <a:lstStyle/>
          <a:p>
            <a:r>
              <a:rPr lang="en-US" dirty="0"/>
              <a:t>Why the third commandment?</a:t>
            </a:r>
          </a:p>
        </p:txBody>
      </p:sp>
      <p:sp>
        <p:nvSpPr>
          <p:cNvPr id="3" name="Content Placeholder 2">
            <a:extLst>
              <a:ext uri="{FF2B5EF4-FFF2-40B4-BE49-F238E27FC236}">
                <a16:creationId xmlns:a16="http://schemas.microsoft.com/office/drawing/2014/main" id="{D7F79D5F-F938-9743-0425-7CF7941C9580}"/>
              </a:ext>
            </a:extLst>
          </p:cNvPr>
          <p:cNvSpPr>
            <a:spLocks noGrp="1"/>
          </p:cNvSpPr>
          <p:nvPr>
            <p:ph idx="1"/>
          </p:nvPr>
        </p:nvSpPr>
        <p:spPr>
          <a:xfrm>
            <a:off x="645130" y="1447800"/>
            <a:ext cx="11165870" cy="4800599"/>
          </a:xfrm>
        </p:spPr>
        <p:txBody>
          <a:bodyPr>
            <a:normAutofit/>
          </a:bodyPr>
          <a:lstStyle/>
          <a:p>
            <a:r>
              <a:rPr lang="en-US" sz="3600" dirty="0"/>
              <a:t> God is supreme.  God is above all.  </a:t>
            </a:r>
          </a:p>
          <a:p>
            <a:r>
              <a:rPr lang="en-US" sz="3600" dirty="0"/>
              <a:t>He deserves the highest levels of respect– including the deepest reverence for His name.</a:t>
            </a:r>
          </a:p>
          <a:p>
            <a:r>
              <a:rPr lang="en-US" sz="3600" dirty="0"/>
              <a:t> The Jews would not call him “God” but used the term “Adonai” which means “Lord”.</a:t>
            </a:r>
          </a:p>
          <a:p>
            <a:r>
              <a:rPr lang="en-US" sz="3600" dirty="0"/>
              <a:t> Only the High Priest was allowed to call upon His name, annually, inside the Holiest of Holies.</a:t>
            </a:r>
          </a:p>
        </p:txBody>
      </p:sp>
    </p:spTree>
    <p:extLst>
      <p:ext uri="{BB962C8B-B14F-4D97-AF65-F5344CB8AC3E}">
        <p14:creationId xmlns:p14="http://schemas.microsoft.com/office/powerpoint/2010/main" val="40607253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842</TotalTime>
  <Words>929</Words>
  <Application>Microsoft Office PowerPoint</Application>
  <PresentationFormat>Widescreen</PresentationFormat>
  <Paragraphs>54</Paragraphs>
  <Slides>15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Century Gothic</vt:lpstr>
      <vt:lpstr>Times New Roman</vt:lpstr>
      <vt:lpstr>Wingdings 3</vt:lpstr>
      <vt:lpstr>Ion</vt:lpstr>
      <vt:lpstr>The Name of Jesus-  Why is it important?</vt:lpstr>
      <vt:lpstr>Philippians 2:8-11</vt:lpstr>
      <vt:lpstr>Key points:</vt:lpstr>
      <vt:lpstr>What name did God command?</vt:lpstr>
      <vt:lpstr>What did Jesus call Himself?</vt:lpstr>
      <vt:lpstr>What About God’s Name?</vt:lpstr>
      <vt:lpstr>God’s very name is special.</vt:lpstr>
      <vt:lpstr>Let’s talk about our own names</vt:lpstr>
      <vt:lpstr>Why the third commandment?</vt:lpstr>
      <vt:lpstr>“Father, glorify Thy name.”</vt:lpstr>
      <vt:lpstr>Some passages to consider</vt:lpstr>
      <vt:lpstr>PowerPoint Presentation</vt:lpstr>
      <vt:lpstr>PowerPoint Presentation</vt:lpstr>
      <vt:lpstr>So what should we do?</vt:lpstr>
      <vt:lpstr>What about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Origins of “Christmas”</dc:title>
  <dc:creator>Ross E. Statham</dc:creator>
  <cp:lastModifiedBy>Ross Statham</cp:lastModifiedBy>
  <cp:revision>47</cp:revision>
  <dcterms:created xsi:type="dcterms:W3CDTF">2000-12-22T14:18:58Z</dcterms:created>
  <dcterms:modified xsi:type="dcterms:W3CDTF">2023-12-02T22:15:08Z</dcterms:modified>
</cp:coreProperties>
</file>