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65" r:id="rId3"/>
    <p:sldId id="266" r:id="rId4"/>
    <p:sldId id="267" r:id="rId5"/>
    <p:sldId id="268" r:id="rId6"/>
    <p:sldId id="273" r:id="rId7"/>
    <p:sldId id="269" r:id="rId8"/>
    <p:sldId id="270" r:id="rId9"/>
    <p:sldId id="272" r:id="rId10"/>
    <p:sldId id="274" r:id="rId11"/>
    <p:sldId id="275"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FF0000"/>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5" d="100"/>
          <a:sy n="65" d="100"/>
        </p:scale>
        <p:origin x="210"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0A0A92E-B162-86FE-81F3-03A4EA9955D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9F81DA9C-5F4A-FAEA-81B3-F0957498575F}"/>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F9F41C49-B4A9-D61E-5525-66DAD3C86FC6}"/>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defRPr sz="1200"/>
            </a:lvl1pPr>
          </a:lstStyle>
          <a:p>
            <a:endParaRPr lang="en-US" altLang="en-US"/>
          </a:p>
        </p:txBody>
      </p:sp>
      <p:sp>
        <p:nvSpPr>
          <p:cNvPr id="3077" name="Rectangle 5">
            <a:extLst>
              <a:ext uri="{FF2B5EF4-FFF2-40B4-BE49-F238E27FC236}">
                <a16:creationId xmlns:a16="http://schemas.microsoft.com/office/drawing/2014/main" id="{51383CDE-0231-1ED0-BB14-91EB2429DBA9}"/>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a:lvl1pPr>
          </a:lstStyle>
          <a:p>
            <a:fld id="{868FFC07-4361-470F-8370-6770A4C0B9F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B02E719-D8D1-3835-40E2-9CC881BBDDA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200"/>
            </a:lvl1pPr>
          </a:lstStyle>
          <a:p>
            <a:endParaRPr lang="en-US" altLang="en-US"/>
          </a:p>
        </p:txBody>
      </p:sp>
      <p:sp>
        <p:nvSpPr>
          <p:cNvPr id="2051" name="Rectangle 3">
            <a:extLst>
              <a:ext uri="{FF2B5EF4-FFF2-40B4-BE49-F238E27FC236}">
                <a16:creationId xmlns:a16="http://schemas.microsoft.com/office/drawing/2014/main" id="{D62C39CB-2725-8DE2-0FD3-89DF081F78F5}"/>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200"/>
            </a:lvl1pPr>
          </a:lstStyle>
          <a:p>
            <a:endParaRPr lang="en-US" altLang="en-US"/>
          </a:p>
        </p:txBody>
      </p:sp>
      <p:sp>
        <p:nvSpPr>
          <p:cNvPr id="2052" name="Rectangle 4">
            <a:extLst>
              <a:ext uri="{FF2B5EF4-FFF2-40B4-BE49-F238E27FC236}">
                <a16:creationId xmlns:a16="http://schemas.microsoft.com/office/drawing/2014/main" id="{9CA5A08F-33D5-AF08-CC50-7EC919D10F8F}"/>
              </a:ext>
            </a:extLst>
          </p:cNvPr>
          <p:cNvSpPr>
            <a:spLocks noGrp="1" noRot="1" noChangeAspect="1" noChangeArrowheads="1" noTextEdit="1"/>
          </p:cNvSpPr>
          <p:nvPr>
            <p:ph type="sldImg" idx="2"/>
          </p:nvPr>
        </p:nvSpPr>
        <p:spPr bwMode="auto">
          <a:xfrm>
            <a:off x="384175" y="687388"/>
            <a:ext cx="6089650" cy="3425825"/>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570E8B4D-A116-1DC6-067A-41BA7E57B93C}"/>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5AE6FC17-7A09-2681-17AC-24FC1F0832FE}"/>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defRPr sz="1200"/>
            </a:lvl1pPr>
          </a:lstStyle>
          <a:p>
            <a:endParaRPr lang="en-US" altLang="en-US"/>
          </a:p>
        </p:txBody>
      </p:sp>
      <p:sp>
        <p:nvSpPr>
          <p:cNvPr id="2055" name="Rectangle 7">
            <a:extLst>
              <a:ext uri="{FF2B5EF4-FFF2-40B4-BE49-F238E27FC236}">
                <a16:creationId xmlns:a16="http://schemas.microsoft.com/office/drawing/2014/main" id="{FD476482-F707-A279-8C9A-B8EB0054EE7B}"/>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a:lvl1pPr>
          </a:lstStyle>
          <a:p>
            <a:fld id="{0B586CC2-5581-4727-BB23-5606B674226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126B76B-007E-FBFD-2BA6-0C64AF456C6B}"/>
              </a:ext>
            </a:extLst>
          </p:cNvPr>
          <p:cNvSpPr>
            <a:spLocks noGrp="1" noChangeArrowheads="1"/>
          </p:cNvSpPr>
          <p:nvPr>
            <p:ph type="sldNum" sz="quarter" idx="5"/>
          </p:nvPr>
        </p:nvSpPr>
        <p:spPr>
          <a:ln/>
        </p:spPr>
        <p:txBody>
          <a:bodyPr/>
          <a:lstStyle/>
          <a:p>
            <a:fld id="{E53BCA42-4ECA-463B-8878-012D6CDB27E4}" type="slidenum">
              <a:rPr lang="en-US" altLang="en-US"/>
              <a:pPr/>
              <a:t>1</a:t>
            </a:fld>
            <a:endParaRPr lang="en-US" altLang="en-US"/>
          </a:p>
        </p:txBody>
      </p:sp>
      <p:sp>
        <p:nvSpPr>
          <p:cNvPr id="5122" name="Rectangle 2">
            <a:extLst>
              <a:ext uri="{FF2B5EF4-FFF2-40B4-BE49-F238E27FC236}">
                <a16:creationId xmlns:a16="http://schemas.microsoft.com/office/drawing/2014/main" id="{55CF7017-3B73-70B1-AD0A-2AACF087B368}"/>
              </a:ext>
            </a:extLst>
          </p:cNvPr>
          <p:cNvSpPr>
            <a:spLocks noGrp="1" noRot="1" noChangeAspect="1" noChangeArrowheads="1" noTextEdit="1"/>
          </p:cNvSpPr>
          <p:nvPr>
            <p:ph type="sldImg"/>
          </p:nvPr>
        </p:nvSpPr>
        <p:spPr>
          <a:ln cap="flat"/>
        </p:spPr>
      </p:sp>
      <p:sp>
        <p:nvSpPr>
          <p:cNvPr id="5123" name="Rectangle 3">
            <a:extLst>
              <a:ext uri="{FF2B5EF4-FFF2-40B4-BE49-F238E27FC236}">
                <a16:creationId xmlns:a16="http://schemas.microsoft.com/office/drawing/2014/main" id="{9CFC879F-FC4D-223A-A77C-6EC576BED1D9}"/>
              </a:ext>
            </a:extLst>
          </p:cNvPr>
          <p:cNvSpPr>
            <a:spLocks noGrp="1" noChangeArrowheads="1"/>
          </p:cNvSpPr>
          <p:nvPr>
            <p:ph type="body" idx="1"/>
          </p:nvPr>
        </p:nvSpPr>
        <p:spPr>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648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89642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68429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1441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91952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08837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5914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08797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9687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9745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76744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77653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9707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3843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9573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0857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55753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764DE79-268F-4C1A-8933-263129D2AF90}" type="datetimeFigureOut">
              <a:rPr lang="en-US" smtClean="0"/>
              <a:t>3/6/2023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12767212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par>
                                <p:cTn id="11" presetID="1" presetClass="entr" presetSubtype="0" fill="hold" grpId="0" nodeType="withEffect">
                                  <p:stCondLst>
                                    <p:cond delay="0"/>
                                  </p:stCondLst>
                                  <p:childTnLst>
                                    <p:set>
                                      <p:cBhvr>
                                        <p:cTn id="12" dur="1" fill="hold">
                                          <p:stCondLst>
                                            <p:cond delay="499"/>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par>
                                <p:cTn id="13" presetID="1" presetClass="entr" presetSubtype="0" fill="hold" grpId="0" nodeType="with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hlink"/>
                                      </p:to>
                                    </p:animClr>
                                  </p:subTnLst>
                                </p:cTn>
                              </p:par>
                              <p:par>
                                <p:cTn id="15" presetID="1" presetClass="entr" presetSubtype="0" fill="hold" grpId="0" nodeType="withEffect">
                                  <p:stCondLst>
                                    <p:cond delay="0"/>
                                  </p:stCondLst>
                                  <p:childTnLst>
                                    <p:set>
                                      <p:cBhvr>
                                        <p:cTn id="16" dur="1" fill="hold">
                                          <p:stCondLst>
                                            <p:cond delay="499"/>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autoUpdateAnimBg="0"/>
    </p:bldLst>
  </p:timing>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a:extLst>
              <a:ext uri="{FF2B5EF4-FFF2-40B4-BE49-F238E27FC236}">
                <a16:creationId xmlns:a16="http://schemas.microsoft.com/office/drawing/2014/main" id="{7774B898-1E44-40C0-8D38-97F08FE170A1}"/>
              </a:ext>
            </a:extLst>
          </p:cNvPr>
          <p:cNvSpPr>
            <a:spLocks noGrp="1" noChangeArrowheads="1"/>
          </p:cNvSpPr>
          <p:nvPr>
            <p:ph type="ctrTitle"/>
          </p:nvPr>
        </p:nvSpPr>
        <p:spPr>
          <a:xfrm>
            <a:off x="685800" y="2286000"/>
            <a:ext cx="10363200" cy="1143000"/>
          </a:xfrm>
        </p:spPr>
        <p:txBody>
          <a:bodyPr/>
          <a:lstStyle/>
          <a:p>
            <a:r>
              <a:rPr lang="en-US" altLang="en-US" dirty="0"/>
              <a:t>Lessons from Reuben</a:t>
            </a:r>
            <a:endParaRPr lang="en-US" altLang="en-US" i="1" dirty="0"/>
          </a:p>
        </p:txBody>
      </p:sp>
      <p:sp>
        <p:nvSpPr>
          <p:cNvPr id="4104" name="Text Box 8">
            <a:extLst>
              <a:ext uri="{FF2B5EF4-FFF2-40B4-BE49-F238E27FC236}">
                <a16:creationId xmlns:a16="http://schemas.microsoft.com/office/drawing/2014/main" id="{A114BF3B-C3A5-4251-F972-23FD1CE57E34}"/>
              </a:ext>
            </a:extLst>
          </p:cNvPr>
          <p:cNvSpPr txBox="1">
            <a:spLocks noChangeArrowheads="1"/>
          </p:cNvSpPr>
          <p:nvPr/>
        </p:nvSpPr>
        <p:spPr bwMode="auto">
          <a:xfrm>
            <a:off x="9753600" y="5943600"/>
            <a:ext cx="225420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400" dirty="0"/>
              <a:t>Ross Statham</a:t>
            </a:r>
          </a:p>
          <a:p>
            <a:pPr algn="r"/>
            <a:r>
              <a:rPr lang="en-US" altLang="en-US" sz="1400" dirty="0"/>
              <a:t>Chipley church of Christ</a:t>
            </a:r>
          </a:p>
          <a:p>
            <a:pPr algn="r"/>
            <a:r>
              <a:rPr lang="en-US" altLang="en-US" sz="1400" dirty="0"/>
              <a:t>March 12, 2023 PM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FD6A4-A8DD-7761-72F6-C89D8850E8E6}"/>
              </a:ext>
            </a:extLst>
          </p:cNvPr>
          <p:cNvSpPr>
            <a:spLocks noGrp="1"/>
          </p:cNvSpPr>
          <p:nvPr>
            <p:ph type="title"/>
          </p:nvPr>
        </p:nvSpPr>
        <p:spPr>
          <a:xfrm>
            <a:off x="646111" y="452718"/>
            <a:ext cx="9404723" cy="1071282"/>
          </a:xfrm>
        </p:spPr>
        <p:txBody>
          <a:bodyPr/>
          <a:lstStyle/>
          <a:p>
            <a:r>
              <a:rPr lang="en-US" dirty="0"/>
              <a:t>Levi and Judah:</a:t>
            </a:r>
          </a:p>
        </p:txBody>
      </p:sp>
      <p:sp>
        <p:nvSpPr>
          <p:cNvPr id="3" name="Content Placeholder 2">
            <a:extLst>
              <a:ext uri="{FF2B5EF4-FFF2-40B4-BE49-F238E27FC236}">
                <a16:creationId xmlns:a16="http://schemas.microsoft.com/office/drawing/2014/main" id="{4BE975C6-A72C-6B12-C8A1-DCFB3F3B9361}"/>
              </a:ext>
            </a:extLst>
          </p:cNvPr>
          <p:cNvSpPr>
            <a:spLocks noGrp="1"/>
          </p:cNvSpPr>
          <p:nvPr>
            <p:ph idx="1"/>
          </p:nvPr>
        </p:nvSpPr>
        <p:spPr>
          <a:xfrm>
            <a:off x="533400" y="1600200"/>
            <a:ext cx="11049000" cy="4648199"/>
          </a:xfrm>
        </p:spPr>
        <p:txBody>
          <a:bodyPr>
            <a:normAutofit/>
          </a:bodyPr>
          <a:lstStyle/>
          <a:p>
            <a:r>
              <a:rPr lang="en-US" sz="2800" dirty="0"/>
              <a:t>In Numbers 3, the Levites were chosen by God, over all the other tribes, to be His chosen first born.</a:t>
            </a:r>
          </a:p>
          <a:p>
            <a:r>
              <a:rPr lang="en-US" sz="2800" dirty="0"/>
              <a:t>Levi and Judah became the two most powerful tribes- and God later calls them both his “firstborn”.  </a:t>
            </a:r>
          </a:p>
          <a:p>
            <a:r>
              <a:rPr lang="en-US" sz="2800" dirty="0"/>
              <a:t>Christ came from the tribe of Judah.</a:t>
            </a:r>
          </a:p>
          <a:p>
            <a:r>
              <a:rPr lang="en-US" sz="2800" dirty="0"/>
              <a:t>Today the Jewish names “Levi” and “Cohen” indicate the tribe of Levi, and the Hebrew word for “priest”.</a:t>
            </a:r>
          </a:p>
        </p:txBody>
      </p:sp>
    </p:spTree>
    <p:extLst>
      <p:ext uri="{BB962C8B-B14F-4D97-AF65-F5344CB8AC3E}">
        <p14:creationId xmlns:p14="http://schemas.microsoft.com/office/powerpoint/2010/main" val="3163028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4357F-E9D2-0BC4-2916-550C60992D61}"/>
              </a:ext>
            </a:extLst>
          </p:cNvPr>
          <p:cNvSpPr>
            <a:spLocks noGrp="1"/>
          </p:cNvSpPr>
          <p:nvPr>
            <p:ph type="title"/>
          </p:nvPr>
        </p:nvSpPr>
        <p:spPr/>
        <p:txBody>
          <a:bodyPr/>
          <a:lstStyle/>
          <a:p>
            <a:r>
              <a:rPr lang="en-US" dirty="0"/>
              <a:t>Points to consider:</a:t>
            </a:r>
          </a:p>
        </p:txBody>
      </p:sp>
      <p:sp>
        <p:nvSpPr>
          <p:cNvPr id="3" name="Content Placeholder 2">
            <a:extLst>
              <a:ext uri="{FF2B5EF4-FFF2-40B4-BE49-F238E27FC236}">
                <a16:creationId xmlns:a16="http://schemas.microsoft.com/office/drawing/2014/main" id="{0F199F89-33E2-8B8D-B12B-6D64658986E8}"/>
              </a:ext>
            </a:extLst>
          </p:cNvPr>
          <p:cNvSpPr>
            <a:spLocks noGrp="1"/>
          </p:cNvSpPr>
          <p:nvPr>
            <p:ph idx="1"/>
          </p:nvPr>
        </p:nvSpPr>
        <p:spPr>
          <a:xfrm>
            <a:off x="533400" y="1600200"/>
            <a:ext cx="10896600" cy="4648199"/>
          </a:xfrm>
        </p:spPr>
        <p:txBody>
          <a:bodyPr>
            <a:normAutofit/>
          </a:bodyPr>
          <a:lstStyle/>
          <a:p>
            <a:r>
              <a:rPr lang="en-US" sz="2800" dirty="0"/>
              <a:t>When we sin, we may find it virtually impossible to maintain a positive influence on others.  Reuben’s sin was known by his brothers.  Would they listen to him?  </a:t>
            </a:r>
            <a:r>
              <a:rPr lang="en-US" sz="2800" dirty="0" err="1"/>
              <a:t>Sorta</a:t>
            </a:r>
            <a:r>
              <a:rPr lang="en-US" sz="2800" dirty="0"/>
              <a:t>.</a:t>
            </a:r>
          </a:p>
          <a:p>
            <a:r>
              <a:rPr lang="en-US" sz="2800" dirty="0"/>
              <a:t>Are you stable- or are you unstable?  Do you maintain control of your appetites?    Your temper?  Your tongue?</a:t>
            </a:r>
          </a:p>
          <a:p>
            <a:r>
              <a:rPr lang="en-US" sz="2800" dirty="0"/>
              <a:t>Do people see in you a person of “predictable” character?</a:t>
            </a:r>
          </a:p>
          <a:p>
            <a:r>
              <a:rPr lang="en-US" sz="2800" dirty="0"/>
              <a:t>Where is your grounding?  Ephesians 4:14 says, we should not be </a:t>
            </a:r>
            <a:r>
              <a:rPr lang="en-US" sz="2800" i="1" dirty="0"/>
              <a:t>“tossed to and </a:t>
            </a:r>
            <a:r>
              <a:rPr lang="en-US" sz="2800" i="1" dirty="0" err="1"/>
              <a:t>fro</a:t>
            </a:r>
            <a:r>
              <a:rPr lang="en-US" sz="2800" i="1" dirty="0"/>
              <a:t> and carried about by every wind of doctrine.”</a:t>
            </a:r>
          </a:p>
        </p:txBody>
      </p:sp>
    </p:spTree>
    <p:extLst>
      <p:ext uri="{BB962C8B-B14F-4D97-AF65-F5344CB8AC3E}">
        <p14:creationId xmlns:p14="http://schemas.microsoft.com/office/powerpoint/2010/main" val="2864437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4357F-E9D2-0BC4-2916-550C60992D61}"/>
              </a:ext>
            </a:extLst>
          </p:cNvPr>
          <p:cNvSpPr>
            <a:spLocks noGrp="1"/>
          </p:cNvSpPr>
          <p:nvPr>
            <p:ph type="title"/>
          </p:nvPr>
        </p:nvSpPr>
        <p:spPr/>
        <p:txBody>
          <a:bodyPr/>
          <a:lstStyle/>
          <a:p>
            <a:r>
              <a:rPr lang="en-US" dirty="0"/>
              <a:t>What about you?</a:t>
            </a:r>
          </a:p>
        </p:txBody>
      </p:sp>
      <p:sp>
        <p:nvSpPr>
          <p:cNvPr id="3" name="Content Placeholder 2">
            <a:extLst>
              <a:ext uri="{FF2B5EF4-FFF2-40B4-BE49-F238E27FC236}">
                <a16:creationId xmlns:a16="http://schemas.microsoft.com/office/drawing/2014/main" id="{0F199F89-33E2-8B8D-B12B-6D64658986E8}"/>
              </a:ext>
            </a:extLst>
          </p:cNvPr>
          <p:cNvSpPr>
            <a:spLocks noGrp="1"/>
          </p:cNvSpPr>
          <p:nvPr>
            <p:ph idx="1"/>
          </p:nvPr>
        </p:nvSpPr>
        <p:spPr>
          <a:xfrm>
            <a:off x="533400" y="1600200"/>
            <a:ext cx="10896600" cy="4648199"/>
          </a:xfrm>
        </p:spPr>
        <p:txBody>
          <a:bodyPr>
            <a:normAutofit/>
          </a:bodyPr>
          <a:lstStyle/>
          <a:p>
            <a:r>
              <a:rPr lang="en-US" sz="2800" dirty="0"/>
              <a:t>God wants humility- not selfishness.</a:t>
            </a:r>
          </a:p>
          <a:p>
            <a:r>
              <a:rPr lang="en-US" sz="2800" dirty="0"/>
              <a:t>God wants spiritual maturity- not those who seek to please themselves.</a:t>
            </a:r>
          </a:p>
          <a:p>
            <a:r>
              <a:rPr lang="en-US" sz="2800" dirty="0"/>
              <a:t>It’s never to late to turn things around- </a:t>
            </a:r>
            <a:r>
              <a:rPr lang="en-US" sz="2800" i="1" dirty="0"/>
              <a:t>while you’re still here</a:t>
            </a:r>
            <a:r>
              <a:rPr lang="en-US" sz="2800" dirty="0"/>
              <a:t>.</a:t>
            </a:r>
          </a:p>
          <a:p>
            <a:r>
              <a:rPr lang="en-US" sz="2800" dirty="0"/>
              <a:t>“Unless you repent, you shall all likewise perish.” (Luke 13:3)</a:t>
            </a:r>
          </a:p>
          <a:p>
            <a:endParaRPr lang="en-US" sz="2800" dirty="0"/>
          </a:p>
        </p:txBody>
      </p:sp>
    </p:spTree>
    <p:extLst>
      <p:ext uri="{BB962C8B-B14F-4D97-AF65-F5344CB8AC3E}">
        <p14:creationId xmlns:p14="http://schemas.microsoft.com/office/powerpoint/2010/main" val="419245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BF7D-E5E0-DEB8-E5D2-8260BCD31D22}"/>
              </a:ext>
            </a:extLst>
          </p:cNvPr>
          <p:cNvSpPr>
            <a:spLocks noGrp="1"/>
          </p:cNvSpPr>
          <p:nvPr>
            <p:ph type="title"/>
          </p:nvPr>
        </p:nvSpPr>
        <p:spPr/>
        <p:txBody>
          <a:bodyPr/>
          <a:lstStyle/>
          <a:p>
            <a:r>
              <a:rPr lang="en-US" dirty="0"/>
              <a:t>Let’s consider…</a:t>
            </a:r>
          </a:p>
        </p:txBody>
      </p:sp>
      <p:sp>
        <p:nvSpPr>
          <p:cNvPr id="3" name="Content Placeholder 2">
            <a:extLst>
              <a:ext uri="{FF2B5EF4-FFF2-40B4-BE49-F238E27FC236}">
                <a16:creationId xmlns:a16="http://schemas.microsoft.com/office/drawing/2014/main" id="{7B7747A3-A342-CC97-50A4-CFB597A51987}"/>
              </a:ext>
            </a:extLst>
          </p:cNvPr>
          <p:cNvSpPr>
            <a:spLocks noGrp="1"/>
          </p:cNvSpPr>
          <p:nvPr>
            <p:ph idx="1"/>
          </p:nvPr>
        </p:nvSpPr>
        <p:spPr>
          <a:xfrm>
            <a:off x="1103312" y="1853248"/>
            <a:ext cx="10402888" cy="4395151"/>
          </a:xfrm>
        </p:spPr>
        <p:txBody>
          <a:bodyPr>
            <a:normAutofit/>
          </a:bodyPr>
          <a:lstStyle/>
          <a:p>
            <a:r>
              <a:rPr lang="en-US" sz="2800" dirty="0"/>
              <a:t>That God recognized that first-born had special honors- and greater responsibilities.</a:t>
            </a:r>
          </a:p>
          <a:p>
            <a:r>
              <a:rPr lang="en-US" sz="2800" dirty="0"/>
              <a:t>Reuben, the first-born of Jacob, did things that were greatly displeasing to his father– and to God.</a:t>
            </a:r>
          </a:p>
          <a:p>
            <a:r>
              <a:rPr lang="en-US" sz="2800" dirty="0"/>
              <a:t>As a result of his actions, his “birthright” was taken away and given to another son.</a:t>
            </a:r>
          </a:p>
          <a:p>
            <a:endParaRPr lang="en-US" sz="2800" dirty="0"/>
          </a:p>
          <a:p>
            <a:endParaRPr lang="en-US" sz="2800" dirty="0"/>
          </a:p>
        </p:txBody>
      </p:sp>
    </p:spTree>
    <p:extLst>
      <p:ext uri="{BB962C8B-B14F-4D97-AF65-F5344CB8AC3E}">
        <p14:creationId xmlns:p14="http://schemas.microsoft.com/office/powerpoint/2010/main" val="2847108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2A5D9-80C7-A7B1-DDB9-9CB5BD2C43D2}"/>
              </a:ext>
            </a:extLst>
          </p:cNvPr>
          <p:cNvSpPr>
            <a:spLocks noGrp="1"/>
          </p:cNvSpPr>
          <p:nvPr>
            <p:ph type="title"/>
          </p:nvPr>
        </p:nvSpPr>
        <p:spPr/>
        <p:txBody>
          <a:bodyPr/>
          <a:lstStyle/>
          <a:p>
            <a:r>
              <a:rPr lang="en-US" dirty="0"/>
              <a:t>What did God command regarding the first-born?</a:t>
            </a:r>
          </a:p>
        </p:txBody>
      </p:sp>
      <p:sp>
        <p:nvSpPr>
          <p:cNvPr id="3" name="Content Placeholder 2">
            <a:extLst>
              <a:ext uri="{FF2B5EF4-FFF2-40B4-BE49-F238E27FC236}">
                <a16:creationId xmlns:a16="http://schemas.microsoft.com/office/drawing/2014/main" id="{2D79B155-FFB8-CB53-D49B-B2249B9624A4}"/>
              </a:ext>
            </a:extLst>
          </p:cNvPr>
          <p:cNvSpPr>
            <a:spLocks noGrp="1"/>
          </p:cNvSpPr>
          <p:nvPr>
            <p:ph idx="1"/>
          </p:nvPr>
        </p:nvSpPr>
        <p:spPr/>
        <p:txBody>
          <a:bodyPr>
            <a:normAutofit/>
          </a:bodyPr>
          <a:lstStyle/>
          <a:p>
            <a:r>
              <a:rPr lang="en-US" sz="2800" dirty="0"/>
              <a:t>“Consecrate to Me every first-born; human and beast, the first [male] issue of every womb among the Israelites is Mine” (Exodus 13:2)</a:t>
            </a:r>
          </a:p>
          <a:p>
            <a:r>
              <a:rPr lang="en-US" sz="2800" dirty="0"/>
              <a:t>According to Deuteronomy 21:17, the firstborn may be either the firstborn of his father, who is entitled to receive a </a:t>
            </a:r>
            <a:r>
              <a:rPr lang="en-US" sz="2800" b="1" dirty="0">
                <a:solidFill>
                  <a:srgbClr val="FFFF00"/>
                </a:solidFill>
              </a:rPr>
              <a:t>double portion </a:t>
            </a:r>
            <a:r>
              <a:rPr lang="en-US" sz="2800" dirty="0"/>
              <a:t>of his father's inheritance (compared to the other siblings), or the firstborn of his mother.</a:t>
            </a:r>
          </a:p>
        </p:txBody>
      </p:sp>
    </p:spTree>
    <p:extLst>
      <p:ext uri="{BB962C8B-B14F-4D97-AF65-F5344CB8AC3E}">
        <p14:creationId xmlns:p14="http://schemas.microsoft.com/office/powerpoint/2010/main" val="1973482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25926-4B66-C036-BBAF-F0EF9DDBCEDA}"/>
              </a:ext>
            </a:extLst>
          </p:cNvPr>
          <p:cNvSpPr>
            <a:spLocks noGrp="1"/>
          </p:cNvSpPr>
          <p:nvPr>
            <p:ph type="title"/>
          </p:nvPr>
        </p:nvSpPr>
        <p:spPr/>
        <p:txBody>
          <a:bodyPr/>
          <a:lstStyle/>
          <a:p>
            <a:r>
              <a:rPr lang="en-US" dirty="0"/>
              <a:t>The story of Reuben</a:t>
            </a:r>
          </a:p>
        </p:txBody>
      </p:sp>
      <p:sp>
        <p:nvSpPr>
          <p:cNvPr id="3" name="Content Placeholder 2">
            <a:extLst>
              <a:ext uri="{FF2B5EF4-FFF2-40B4-BE49-F238E27FC236}">
                <a16:creationId xmlns:a16="http://schemas.microsoft.com/office/drawing/2014/main" id="{E58FCBD7-A351-A0FE-8AB8-A0DFA7C594E1}"/>
              </a:ext>
            </a:extLst>
          </p:cNvPr>
          <p:cNvSpPr>
            <a:spLocks noGrp="1"/>
          </p:cNvSpPr>
          <p:nvPr>
            <p:ph idx="1"/>
          </p:nvPr>
        </p:nvSpPr>
        <p:spPr>
          <a:xfrm>
            <a:off x="533400" y="1676400"/>
            <a:ext cx="11125200" cy="4195481"/>
          </a:xfrm>
        </p:spPr>
        <p:txBody>
          <a:bodyPr>
            <a:normAutofit lnSpcReduction="10000"/>
          </a:bodyPr>
          <a:lstStyle/>
          <a:p>
            <a:r>
              <a:rPr lang="en-US" sz="2800" dirty="0"/>
              <a:t>Leah’s first son- and Jacob’s first son.</a:t>
            </a:r>
          </a:p>
          <a:p>
            <a:r>
              <a:rPr lang="en-US" sz="2800" dirty="0"/>
              <a:t>He attempted to protect Joseph from his brothers (Genesis 37).  He had planned to remove Joseph from the pit and send him home- but they sold Joseph while he was away.</a:t>
            </a:r>
          </a:p>
          <a:p>
            <a:r>
              <a:rPr lang="en-US" sz="2800" dirty="0"/>
              <a:t>He offered his own two sons as a guarantee to Jacob when Joseph demanded that Benjamin be sent down to Egypt to buy grain (2</a:t>
            </a:r>
            <a:r>
              <a:rPr lang="en-US" sz="2800" baseline="30000" dirty="0"/>
              <a:t>nd</a:t>
            </a:r>
            <a:r>
              <a:rPr lang="en-US" sz="2800" dirty="0"/>
              <a:t> time).</a:t>
            </a:r>
          </a:p>
          <a:p>
            <a:r>
              <a:rPr lang="en-US" sz="2800" dirty="0"/>
              <a:t>But he committed fornication with Bilhah, Jacob’s concubine.  Jacob remembered this act- as did God.</a:t>
            </a:r>
          </a:p>
          <a:p>
            <a:endParaRPr lang="en-US" sz="2800" dirty="0"/>
          </a:p>
        </p:txBody>
      </p:sp>
    </p:spTree>
    <p:extLst>
      <p:ext uri="{BB962C8B-B14F-4D97-AF65-F5344CB8AC3E}">
        <p14:creationId xmlns:p14="http://schemas.microsoft.com/office/powerpoint/2010/main" val="910449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17178-EC52-79D3-BADA-88D8D14FA768}"/>
              </a:ext>
            </a:extLst>
          </p:cNvPr>
          <p:cNvSpPr>
            <a:spLocks noGrp="1"/>
          </p:cNvSpPr>
          <p:nvPr>
            <p:ph type="title"/>
          </p:nvPr>
        </p:nvSpPr>
        <p:spPr/>
        <p:txBody>
          <a:bodyPr/>
          <a:lstStyle/>
          <a:p>
            <a:r>
              <a:rPr lang="en-US" dirty="0"/>
              <a:t>As Jacob prepared to die, he prophesied (Genesis 49:3-4):</a:t>
            </a:r>
          </a:p>
        </p:txBody>
      </p:sp>
      <p:sp>
        <p:nvSpPr>
          <p:cNvPr id="3" name="Content Placeholder 2">
            <a:extLst>
              <a:ext uri="{FF2B5EF4-FFF2-40B4-BE49-F238E27FC236}">
                <a16:creationId xmlns:a16="http://schemas.microsoft.com/office/drawing/2014/main" id="{9D1425DC-E9E3-34FF-2F7C-7D4CF8B497DE}"/>
              </a:ext>
            </a:extLst>
          </p:cNvPr>
          <p:cNvSpPr>
            <a:spLocks noGrp="1"/>
          </p:cNvSpPr>
          <p:nvPr>
            <p:ph idx="1"/>
          </p:nvPr>
        </p:nvSpPr>
        <p:spPr>
          <a:xfrm>
            <a:off x="533400" y="2052918"/>
            <a:ext cx="11125200" cy="4352364"/>
          </a:xfrm>
        </p:spPr>
        <p:txBody>
          <a:bodyPr>
            <a:normAutofit/>
          </a:bodyPr>
          <a:lstStyle/>
          <a:p>
            <a:r>
              <a:rPr lang="en-US" sz="2800" dirty="0"/>
              <a:t>“Reuben, you are my firstborn,  My might and the beginning of my strength, the excellency of dignity and the excellency of power.  Unstable as water, you shall not excel, because you went up to your father’s bed; then you defiled it— He went up to my couch.”</a:t>
            </a:r>
          </a:p>
        </p:txBody>
      </p:sp>
    </p:spTree>
    <p:extLst>
      <p:ext uri="{BB962C8B-B14F-4D97-AF65-F5344CB8AC3E}">
        <p14:creationId xmlns:p14="http://schemas.microsoft.com/office/powerpoint/2010/main" val="2177286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17178-EC52-79D3-BADA-88D8D14FA768}"/>
              </a:ext>
            </a:extLst>
          </p:cNvPr>
          <p:cNvSpPr>
            <a:spLocks noGrp="1"/>
          </p:cNvSpPr>
          <p:nvPr>
            <p:ph type="title"/>
          </p:nvPr>
        </p:nvSpPr>
        <p:spPr/>
        <p:txBody>
          <a:bodyPr/>
          <a:lstStyle/>
          <a:p>
            <a:r>
              <a:rPr lang="en-US" dirty="0"/>
              <a:t>What started as a blessing…</a:t>
            </a:r>
          </a:p>
        </p:txBody>
      </p:sp>
      <p:sp>
        <p:nvSpPr>
          <p:cNvPr id="3" name="Content Placeholder 2">
            <a:extLst>
              <a:ext uri="{FF2B5EF4-FFF2-40B4-BE49-F238E27FC236}">
                <a16:creationId xmlns:a16="http://schemas.microsoft.com/office/drawing/2014/main" id="{9D1425DC-E9E3-34FF-2F7C-7D4CF8B497DE}"/>
              </a:ext>
            </a:extLst>
          </p:cNvPr>
          <p:cNvSpPr>
            <a:spLocks noGrp="1"/>
          </p:cNvSpPr>
          <p:nvPr>
            <p:ph idx="1"/>
          </p:nvPr>
        </p:nvSpPr>
        <p:spPr>
          <a:xfrm>
            <a:off x="533400" y="2052918"/>
            <a:ext cx="11125200" cy="4352364"/>
          </a:xfrm>
        </p:spPr>
        <p:txBody>
          <a:bodyPr>
            <a:normAutofit/>
          </a:bodyPr>
          <a:lstStyle/>
          <a:p>
            <a:r>
              <a:rPr lang="en-US" sz="2800" dirty="0"/>
              <a:t>Jacob said in verse 4 that he was his “might, the first sign of my strength.”  This indicates that to Reuben were </a:t>
            </a:r>
            <a:r>
              <a:rPr lang="en-US" sz="2800" u="sng" dirty="0"/>
              <a:t>ALL</a:t>
            </a:r>
            <a:r>
              <a:rPr lang="en-US" sz="2800" dirty="0"/>
              <a:t> of the rights and prerogatives of a firstborn son.</a:t>
            </a:r>
          </a:p>
          <a:p>
            <a:r>
              <a:rPr lang="en-US" sz="2800" dirty="0"/>
              <a:t>But in verse 4 he says he “will no longer excel” due to his sin.</a:t>
            </a:r>
          </a:p>
          <a:p>
            <a:r>
              <a:rPr lang="en-US" sz="2800" dirty="0"/>
              <a:t>This apparent un-repented and still open sin was a blot on both him- and his entire tribe.</a:t>
            </a:r>
          </a:p>
          <a:p>
            <a:r>
              <a:rPr lang="en-US" sz="2800" dirty="0"/>
              <a:t>Jacob then gave the birthright to Joseph- giving him double honor– two tribes (Ephraim and Manasseh).</a:t>
            </a:r>
          </a:p>
        </p:txBody>
      </p:sp>
    </p:spTree>
    <p:extLst>
      <p:ext uri="{BB962C8B-B14F-4D97-AF65-F5344CB8AC3E}">
        <p14:creationId xmlns:p14="http://schemas.microsoft.com/office/powerpoint/2010/main" val="9751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9C018-6438-9F43-755F-55BB67FD55C6}"/>
              </a:ext>
            </a:extLst>
          </p:cNvPr>
          <p:cNvSpPr>
            <a:spLocks noGrp="1"/>
          </p:cNvSpPr>
          <p:nvPr>
            <p:ph type="title"/>
          </p:nvPr>
        </p:nvSpPr>
        <p:spPr/>
        <p:txBody>
          <a:bodyPr/>
          <a:lstStyle/>
          <a:p>
            <a:r>
              <a:rPr lang="en-US" dirty="0"/>
              <a:t>What happened to Reuben- and his offspring?</a:t>
            </a:r>
          </a:p>
        </p:txBody>
      </p:sp>
      <p:sp>
        <p:nvSpPr>
          <p:cNvPr id="3" name="Content Placeholder 2">
            <a:extLst>
              <a:ext uri="{FF2B5EF4-FFF2-40B4-BE49-F238E27FC236}">
                <a16:creationId xmlns:a16="http://schemas.microsoft.com/office/drawing/2014/main" id="{223C1A44-FCF5-6B5C-A930-7D8862D7427F}"/>
              </a:ext>
            </a:extLst>
          </p:cNvPr>
          <p:cNvSpPr>
            <a:spLocks noGrp="1"/>
          </p:cNvSpPr>
          <p:nvPr>
            <p:ph idx="1"/>
          </p:nvPr>
        </p:nvSpPr>
        <p:spPr>
          <a:xfrm>
            <a:off x="533400" y="2209800"/>
            <a:ext cx="11125200" cy="4038599"/>
          </a:xfrm>
        </p:spPr>
        <p:txBody>
          <a:bodyPr>
            <a:normAutofit/>
          </a:bodyPr>
          <a:lstStyle/>
          <a:p>
            <a:r>
              <a:rPr lang="en-US" sz="2800" dirty="0"/>
              <a:t>Reuben was called “unstable as water” in Genesis 49.  </a:t>
            </a:r>
            <a:r>
              <a:rPr lang="en-US" sz="2800" i="1" dirty="0"/>
              <a:t>It appears from this observation late in his life that his character had not improved with age.</a:t>
            </a:r>
          </a:p>
          <a:p>
            <a:r>
              <a:rPr lang="en-US" sz="2800" dirty="0"/>
              <a:t>No judge, no prophet, no ruler, no prince, no advisor or even a noteworthy person arose from Reuben.</a:t>
            </a:r>
          </a:p>
          <a:p>
            <a:r>
              <a:rPr lang="en-US" sz="2800" dirty="0"/>
              <a:t>The only “noteworthy” </a:t>
            </a:r>
            <a:r>
              <a:rPr lang="en-US" sz="2800" dirty="0" err="1"/>
              <a:t>Reubenites</a:t>
            </a:r>
            <a:r>
              <a:rPr lang="en-US" sz="2800" dirty="0"/>
              <a:t> were </a:t>
            </a:r>
            <a:r>
              <a:rPr lang="en-US" sz="2800" dirty="0" err="1"/>
              <a:t>Dathan</a:t>
            </a:r>
            <a:r>
              <a:rPr lang="en-US" sz="2800" dirty="0"/>
              <a:t> and </a:t>
            </a:r>
            <a:r>
              <a:rPr lang="en-US" sz="2800" dirty="0" err="1"/>
              <a:t>Abiam</a:t>
            </a:r>
            <a:r>
              <a:rPr lang="en-US" sz="2800" dirty="0"/>
              <a:t>, who repeatedly rebelled against Moses (!), and who eventually died during the rebellion of Korah.</a:t>
            </a:r>
          </a:p>
        </p:txBody>
      </p:sp>
    </p:spTree>
    <p:extLst>
      <p:ext uri="{BB962C8B-B14F-4D97-AF65-F5344CB8AC3E}">
        <p14:creationId xmlns:p14="http://schemas.microsoft.com/office/powerpoint/2010/main" val="2584652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79CA9-CA3F-473E-1DB7-34DE687F13B1}"/>
              </a:ext>
            </a:extLst>
          </p:cNvPr>
          <p:cNvSpPr>
            <a:spLocks noGrp="1"/>
          </p:cNvSpPr>
          <p:nvPr>
            <p:ph type="title"/>
          </p:nvPr>
        </p:nvSpPr>
        <p:spPr/>
        <p:txBody>
          <a:bodyPr/>
          <a:lstStyle/>
          <a:p>
            <a:r>
              <a:rPr lang="en-US" dirty="0"/>
              <a:t>Two positives observed, however…</a:t>
            </a:r>
          </a:p>
        </p:txBody>
      </p:sp>
      <p:sp>
        <p:nvSpPr>
          <p:cNvPr id="3" name="Content Placeholder 2">
            <a:extLst>
              <a:ext uri="{FF2B5EF4-FFF2-40B4-BE49-F238E27FC236}">
                <a16:creationId xmlns:a16="http://schemas.microsoft.com/office/drawing/2014/main" id="{175EDA09-32B8-FB9D-574A-5856A12D72CD}"/>
              </a:ext>
            </a:extLst>
          </p:cNvPr>
          <p:cNvSpPr>
            <a:spLocks noGrp="1"/>
          </p:cNvSpPr>
          <p:nvPr>
            <p:ph idx="1"/>
          </p:nvPr>
        </p:nvSpPr>
        <p:spPr>
          <a:xfrm>
            <a:off x="533400" y="1853248"/>
            <a:ext cx="10896600" cy="4395151"/>
          </a:xfrm>
        </p:spPr>
        <p:txBody>
          <a:bodyPr>
            <a:normAutofit lnSpcReduction="10000"/>
          </a:bodyPr>
          <a:lstStyle/>
          <a:p>
            <a:r>
              <a:rPr lang="en-US" sz="2800" dirty="0"/>
              <a:t>Reuben, one of the tribes that settled east of the Jordan, spent over five years helping the other tribes to claim their cities and their lands.  (They fought and died for others.)</a:t>
            </a:r>
          </a:p>
          <a:p>
            <a:r>
              <a:rPr lang="en-US" sz="2800" dirty="0"/>
              <a:t>After the conquest, Reuben, Gad and half of Manasseh had built an altar (!); but God had clearly prohibited the building of additional altars in Deuteronomy 13:12-16.</a:t>
            </a:r>
          </a:p>
          <a:p>
            <a:r>
              <a:rPr lang="en-US" sz="2800" dirty="0"/>
              <a:t>But theirs was a memorial to God.  They wanted to show their spiritual solidarity and had built the altar on the east side of the Jordan to show their connection to the rest of the Israelites. The altar was a sign of unity, not rebellion.</a:t>
            </a:r>
          </a:p>
        </p:txBody>
      </p:sp>
    </p:spTree>
    <p:extLst>
      <p:ext uri="{BB962C8B-B14F-4D97-AF65-F5344CB8AC3E}">
        <p14:creationId xmlns:p14="http://schemas.microsoft.com/office/powerpoint/2010/main" val="1045342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FD6A4-A8DD-7761-72F6-C89D8850E8E6}"/>
              </a:ext>
            </a:extLst>
          </p:cNvPr>
          <p:cNvSpPr>
            <a:spLocks noGrp="1"/>
          </p:cNvSpPr>
          <p:nvPr>
            <p:ph type="title"/>
          </p:nvPr>
        </p:nvSpPr>
        <p:spPr/>
        <p:txBody>
          <a:bodyPr/>
          <a:lstStyle/>
          <a:p>
            <a:r>
              <a:rPr lang="en-US" dirty="0"/>
              <a:t>Who became the Jewish first born?</a:t>
            </a:r>
          </a:p>
        </p:txBody>
      </p:sp>
      <p:sp>
        <p:nvSpPr>
          <p:cNvPr id="3" name="Content Placeholder 2">
            <a:extLst>
              <a:ext uri="{FF2B5EF4-FFF2-40B4-BE49-F238E27FC236}">
                <a16:creationId xmlns:a16="http://schemas.microsoft.com/office/drawing/2014/main" id="{4BE975C6-A72C-6B12-C8A1-DCFB3F3B9361}"/>
              </a:ext>
            </a:extLst>
          </p:cNvPr>
          <p:cNvSpPr>
            <a:spLocks noGrp="1"/>
          </p:cNvSpPr>
          <p:nvPr>
            <p:ph idx="1"/>
          </p:nvPr>
        </p:nvSpPr>
        <p:spPr>
          <a:xfrm>
            <a:off x="533400" y="1600200"/>
            <a:ext cx="11049000" cy="4648199"/>
          </a:xfrm>
        </p:spPr>
        <p:txBody>
          <a:bodyPr>
            <a:normAutofit/>
          </a:bodyPr>
          <a:lstStyle/>
          <a:p>
            <a:r>
              <a:rPr lang="en-US" sz="2800" dirty="0"/>
              <a:t>Numbers 3:11-13:    Then the Lord spoke to Moses, saying: “Now behold, I Myself have taken the Levites from among the children of Israel instead of every firstborn who opens the womb among the children of Israel.  Therefore the Levites shall be Mine, 13 because all the firstborn are Mine. On the day that I struck all the firstborn in the land of Egypt, I sanctified to Myself all the firstborn in Israel, both man and beast. They shall be Mine: I am the Lord.”</a:t>
            </a:r>
          </a:p>
        </p:txBody>
      </p:sp>
    </p:spTree>
    <p:extLst>
      <p:ext uri="{BB962C8B-B14F-4D97-AF65-F5344CB8AC3E}">
        <p14:creationId xmlns:p14="http://schemas.microsoft.com/office/powerpoint/2010/main" val="31260050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845</TotalTime>
  <Words>953</Words>
  <Application>Microsoft Office PowerPoint</Application>
  <PresentationFormat>Widescreen</PresentationFormat>
  <Paragraphs>49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Times New Roman</vt:lpstr>
      <vt:lpstr>Wingdings 3</vt:lpstr>
      <vt:lpstr>Ion</vt:lpstr>
      <vt:lpstr>Lessons from Reuben</vt:lpstr>
      <vt:lpstr>Let’s consider…</vt:lpstr>
      <vt:lpstr>What did God command regarding the first-born?</vt:lpstr>
      <vt:lpstr>The story of Reuben</vt:lpstr>
      <vt:lpstr>As Jacob prepared to die, he prophesied (Genesis 49:3-4):</vt:lpstr>
      <vt:lpstr>What started as a blessing…</vt:lpstr>
      <vt:lpstr>What happened to Reuben- and his offspring?</vt:lpstr>
      <vt:lpstr>Two positives observed, however…</vt:lpstr>
      <vt:lpstr>Who became the Jewish first born?</vt:lpstr>
      <vt:lpstr>Levi and Judah:</vt:lpstr>
      <vt:lpstr>Points to consider:</vt:lpstr>
      <vt:lpstr>What about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Origins of “Christmas”</dc:title>
  <dc:creator>Ross E. Statham</dc:creator>
  <cp:lastModifiedBy>Ross Statham</cp:lastModifiedBy>
  <cp:revision>44</cp:revision>
  <dcterms:created xsi:type="dcterms:W3CDTF">2000-12-22T14:18:58Z</dcterms:created>
  <dcterms:modified xsi:type="dcterms:W3CDTF">2023-03-07T01:33:30Z</dcterms:modified>
</cp:coreProperties>
</file>