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9" r:id="rId3"/>
    <p:sldId id="271" r:id="rId4"/>
    <p:sldId id="272" r:id="rId5"/>
    <p:sldId id="273" r:id="rId6"/>
    <p:sldId id="274" r:id="rId7"/>
    <p:sldId id="275" r:id="rId8"/>
    <p:sldId id="276" r:id="rId9"/>
    <p:sldId id="262" r:id="rId10"/>
    <p:sldId id="287" r:id="rId11"/>
    <p:sldId id="288" r:id="rId12"/>
    <p:sldId id="257" r:id="rId13"/>
    <p:sldId id="278" r:id="rId14"/>
    <p:sldId id="279" r:id="rId15"/>
    <p:sldId id="263" r:id="rId16"/>
    <p:sldId id="284" r:id="rId17"/>
    <p:sldId id="282" r:id="rId18"/>
    <p:sldId id="281" r:id="rId19"/>
    <p:sldId id="264" r:id="rId20"/>
    <p:sldId id="265" r:id="rId21"/>
    <p:sldId id="283" r:id="rId22"/>
    <p:sldId id="2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57" d="100"/>
          <a:sy n="57" d="100"/>
        </p:scale>
        <p:origin x="96" y="2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CDE2544-9037-603F-3D2C-56ED207D730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a:extLst>
              <a:ext uri="{FF2B5EF4-FFF2-40B4-BE49-F238E27FC236}">
                <a16:creationId xmlns:a16="http://schemas.microsoft.com/office/drawing/2014/main" id="{3884CD45-589B-FEDA-EEA8-FBED3A013546}"/>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a:extLst>
              <a:ext uri="{FF2B5EF4-FFF2-40B4-BE49-F238E27FC236}">
                <a16:creationId xmlns:a16="http://schemas.microsoft.com/office/drawing/2014/main" id="{540C5562-27C1-FFD0-9BE1-FF0DFC0E3B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782FE74C-50E0-3988-D174-655F90CA45B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A7EAA18A-B795-E3EA-325D-C41F3BA0814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a:extLst>
              <a:ext uri="{FF2B5EF4-FFF2-40B4-BE49-F238E27FC236}">
                <a16:creationId xmlns:a16="http://schemas.microsoft.com/office/drawing/2014/main" id="{73068F4D-8BFE-9724-DAF8-41EDE8E45D1F}"/>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994C9BB-175E-4556-A683-A6CC9BA50F9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48087B-97DD-D7C7-1BB5-B5198646DF86}"/>
              </a:ext>
            </a:extLst>
          </p:cNvPr>
          <p:cNvSpPr>
            <a:spLocks noGrp="1" noChangeArrowheads="1"/>
          </p:cNvSpPr>
          <p:nvPr>
            <p:ph type="sldNum" sz="quarter" idx="5"/>
          </p:nvPr>
        </p:nvSpPr>
        <p:spPr>
          <a:ln/>
        </p:spPr>
        <p:txBody>
          <a:bodyPr/>
          <a:lstStyle/>
          <a:p>
            <a:fld id="{88D13158-DC48-4EC0-B743-6BEB656793EE}" type="slidenum">
              <a:rPr lang="en-US" altLang="en-US"/>
              <a:pPr/>
              <a:t>1</a:t>
            </a:fld>
            <a:endParaRPr lang="en-US" altLang="en-US"/>
          </a:p>
        </p:txBody>
      </p:sp>
      <p:sp>
        <p:nvSpPr>
          <p:cNvPr id="6146" name="Rectangle 2">
            <a:extLst>
              <a:ext uri="{FF2B5EF4-FFF2-40B4-BE49-F238E27FC236}">
                <a16:creationId xmlns:a16="http://schemas.microsoft.com/office/drawing/2014/main" id="{98111F95-0222-06F2-AC54-8E78F3298D5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FF641E15-E2B9-8908-00D8-1415965188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CFD1E0-04C6-1EA8-73C2-00658149622E}"/>
              </a:ext>
            </a:extLst>
          </p:cNvPr>
          <p:cNvSpPr>
            <a:spLocks noGrp="1" noChangeArrowheads="1"/>
          </p:cNvSpPr>
          <p:nvPr>
            <p:ph type="sldNum" sz="quarter" idx="5"/>
          </p:nvPr>
        </p:nvSpPr>
        <p:spPr>
          <a:ln/>
        </p:spPr>
        <p:txBody>
          <a:bodyPr/>
          <a:lstStyle/>
          <a:p>
            <a:fld id="{D5C09E3B-CE96-4135-9239-67F7438B91FA}" type="slidenum">
              <a:rPr lang="en-US" altLang="en-US"/>
              <a:pPr/>
              <a:t>13</a:t>
            </a:fld>
            <a:endParaRPr lang="en-US" altLang="en-US"/>
          </a:p>
        </p:txBody>
      </p:sp>
      <p:sp>
        <p:nvSpPr>
          <p:cNvPr id="53250" name="Rectangle 2">
            <a:extLst>
              <a:ext uri="{FF2B5EF4-FFF2-40B4-BE49-F238E27FC236}">
                <a16:creationId xmlns:a16="http://schemas.microsoft.com/office/drawing/2014/main" id="{214ECE76-38E0-5EFC-9413-87009B9A7C84}"/>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BCDAA3F7-0A06-0E23-3683-75AFB48121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4A2DF2-7B03-1C76-B8C9-F8BB7043DF8D}"/>
              </a:ext>
            </a:extLst>
          </p:cNvPr>
          <p:cNvSpPr>
            <a:spLocks noGrp="1" noChangeArrowheads="1"/>
          </p:cNvSpPr>
          <p:nvPr>
            <p:ph type="sldNum" sz="quarter" idx="5"/>
          </p:nvPr>
        </p:nvSpPr>
        <p:spPr>
          <a:ln/>
        </p:spPr>
        <p:txBody>
          <a:bodyPr/>
          <a:lstStyle/>
          <a:p>
            <a:fld id="{3098B8B5-C3BB-4159-9697-AA0AE854E5D9}" type="slidenum">
              <a:rPr lang="en-US" altLang="en-US"/>
              <a:pPr/>
              <a:t>14</a:t>
            </a:fld>
            <a:endParaRPr lang="en-US" altLang="en-US"/>
          </a:p>
        </p:txBody>
      </p:sp>
      <p:sp>
        <p:nvSpPr>
          <p:cNvPr id="54274" name="Rectangle 2">
            <a:extLst>
              <a:ext uri="{FF2B5EF4-FFF2-40B4-BE49-F238E27FC236}">
                <a16:creationId xmlns:a16="http://schemas.microsoft.com/office/drawing/2014/main" id="{C653EE25-7735-5CE5-2BCB-59DBE8B18772}"/>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8F3520B1-E776-4DAA-D967-8EAB6C55EB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04F8BC-C066-412B-8875-E8D094E52436}"/>
              </a:ext>
            </a:extLst>
          </p:cNvPr>
          <p:cNvSpPr>
            <a:spLocks noGrp="1" noChangeArrowheads="1"/>
          </p:cNvSpPr>
          <p:nvPr>
            <p:ph type="sldNum" sz="quarter" idx="5"/>
          </p:nvPr>
        </p:nvSpPr>
        <p:spPr>
          <a:ln/>
        </p:spPr>
        <p:txBody>
          <a:bodyPr/>
          <a:lstStyle/>
          <a:p>
            <a:fld id="{CFE35033-247E-4779-9ED1-E39B9FAF67D0}" type="slidenum">
              <a:rPr lang="en-US" altLang="en-US"/>
              <a:pPr/>
              <a:t>15</a:t>
            </a:fld>
            <a:endParaRPr lang="en-US" altLang="en-US"/>
          </a:p>
        </p:txBody>
      </p:sp>
      <p:sp>
        <p:nvSpPr>
          <p:cNvPr id="25602" name="Rectangle 2">
            <a:extLst>
              <a:ext uri="{FF2B5EF4-FFF2-40B4-BE49-F238E27FC236}">
                <a16:creationId xmlns:a16="http://schemas.microsoft.com/office/drawing/2014/main" id="{EF23470B-E326-A060-59E0-8957E8BE865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2C1D077B-D366-C96F-4204-956E1CAD358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4A2DF2-7B03-1C76-B8C9-F8BB7043DF8D}"/>
              </a:ext>
            </a:extLst>
          </p:cNvPr>
          <p:cNvSpPr>
            <a:spLocks noGrp="1" noChangeArrowheads="1"/>
          </p:cNvSpPr>
          <p:nvPr>
            <p:ph type="sldNum" sz="quarter" idx="5"/>
          </p:nvPr>
        </p:nvSpPr>
        <p:spPr>
          <a:ln/>
        </p:spPr>
        <p:txBody>
          <a:bodyPr/>
          <a:lstStyle/>
          <a:p>
            <a:fld id="{3098B8B5-C3BB-4159-9697-AA0AE854E5D9}" type="slidenum">
              <a:rPr lang="en-US" altLang="en-US"/>
              <a:pPr/>
              <a:t>16</a:t>
            </a:fld>
            <a:endParaRPr lang="en-US" altLang="en-US"/>
          </a:p>
        </p:txBody>
      </p:sp>
      <p:sp>
        <p:nvSpPr>
          <p:cNvPr id="54274" name="Rectangle 2">
            <a:extLst>
              <a:ext uri="{FF2B5EF4-FFF2-40B4-BE49-F238E27FC236}">
                <a16:creationId xmlns:a16="http://schemas.microsoft.com/office/drawing/2014/main" id="{C653EE25-7735-5CE5-2BCB-59DBE8B18772}"/>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8F3520B1-E776-4DAA-D967-8EAB6C55EB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6480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B2C69D-A7EC-DCDF-3C22-5D97A04125E8}"/>
              </a:ext>
            </a:extLst>
          </p:cNvPr>
          <p:cNvSpPr>
            <a:spLocks noGrp="1" noChangeArrowheads="1"/>
          </p:cNvSpPr>
          <p:nvPr>
            <p:ph type="sldNum" sz="quarter" idx="5"/>
          </p:nvPr>
        </p:nvSpPr>
        <p:spPr>
          <a:ln/>
        </p:spPr>
        <p:txBody>
          <a:bodyPr/>
          <a:lstStyle/>
          <a:p>
            <a:fld id="{980D895B-546B-4DC0-B3D8-96E0A9F9C9AB}" type="slidenum">
              <a:rPr lang="en-US" altLang="en-US"/>
              <a:pPr/>
              <a:t>17</a:t>
            </a:fld>
            <a:endParaRPr lang="en-US" altLang="en-US"/>
          </a:p>
        </p:txBody>
      </p:sp>
      <p:sp>
        <p:nvSpPr>
          <p:cNvPr id="26626" name="Rectangle 2">
            <a:extLst>
              <a:ext uri="{FF2B5EF4-FFF2-40B4-BE49-F238E27FC236}">
                <a16:creationId xmlns:a16="http://schemas.microsoft.com/office/drawing/2014/main" id="{78FB68C5-48C3-C9BF-BDE9-288A4AF4D53F}"/>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EFE98921-0D81-228F-2868-E309423B9EE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42492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E24D19F-1EB6-5213-338E-7747FCFF81BB}"/>
              </a:ext>
            </a:extLst>
          </p:cNvPr>
          <p:cNvSpPr>
            <a:spLocks noGrp="1" noChangeArrowheads="1"/>
          </p:cNvSpPr>
          <p:nvPr>
            <p:ph type="sldNum" sz="quarter" idx="5"/>
          </p:nvPr>
        </p:nvSpPr>
        <p:spPr>
          <a:ln/>
        </p:spPr>
        <p:txBody>
          <a:bodyPr/>
          <a:lstStyle/>
          <a:p>
            <a:fld id="{E4A3E9BD-1A39-45FF-B07A-FCFFDAC1833D}" type="slidenum">
              <a:rPr lang="en-US" altLang="en-US"/>
              <a:pPr/>
              <a:t>18</a:t>
            </a:fld>
            <a:endParaRPr lang="en-US" altLang="en-US"/>
          </a:p>
        </p:txBody>
      </p:sp>
      <p:sp>
        <p:nvSpPr>
          <p:cNvPr id="30722" name="Rectangle 2">
            <a:extLst>
              <a:ext uri="{FF2B5EF4-FFF2-40B4-BE49-F238E27FC236}">
                <a16:creationId xmlns:a16="http://schemas.microsoft.com/office/drawing/2014/main" id="{FEE52272-3C68-797D-9148-F468FDED3C8A}"/>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6A89CD88-43D9-541B-CB10-B26DCA95DE9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40196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B2C69D-A7EC-DCDF-3C22-5D97A04125E8}"/>
              </a:ext>
            </a:extLst>
          </p:cNvPr>
          <p:cNvSpPr>
            <a:spLocks noGrp="1" noChangeArrowheads="1"/>
          </p:cNvSpPr>
          <p:nvPr>
            <p:ph type="sldNum" sz="quarter" idx="5"/>
          </p:nvPr>
        </p:nvSpPr>
        <p:spPr>
          <a:ln/>
        </p:spPr>
        <p:txBody>
          <a:bodyPr/>
          <a:lstStyle/>
          <a:p>
            <a:fld id="{980D895B-546B-4DC0-B3D8-96E0A9F9C9AB}" type="slidenum">
              <a:rPr lang="en-US" altLang="en-US"/>
              <a:pPr/>
              <a:t>19</a:t>
            </a:fld>
            <a:endParaRPr lang="en-US" altLang="en-US"/>
          </a:p>
        </p:txBody>
      </p:sp>
      <p:sp>
        <p:nvSpPr>
          <p:cNvPr id="26626" name="Rectangle 2">
            <a:extLst>
              <a:ext uri="{FF2B5EF4-FFF2-40B4-BE49-F238E27FC236}">
                <a16:creationId xmlns:a16="http://schemas.microsoft.com/office/drawing/2014/main" id="{78FB68C5-48C3-C9BF-BDE9-288A4AF4D53F}"/>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EFE98921-0D81-228F-2868-E309423B9EE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0CC825-C513-FE8B-A90D-4397084293B3}"/>
              </a:ext>
            </a:extLst>
          </p:cNvPr>
          <p:cNvSpPr>
            <a:spLocks noGrp="1" noChangeArrowheads="1"/>
          </p:cNvSpPr>
          <p:nvPr>
            <p:ph type="sldNum" sz="quarter" idx="5"/>
          </p:nvPr>
        </p:nvSpPr>
        <p:spPr>
          <a:ln/>
        </p:spPr>
        <p:txBody>
          <a:bodyPr/>
          <a:lstStyle/>
          <a:p>
            <a:fld id="{943423C3-18BA-4B46-9660-672F03E19177}" type="slidenum">
              <a:rPr lang="en-US" altLang="en-US"/>
              <a:pPr/>
              <a:t>20</a:t>
            </a:fld>
            <a:endParaRPr lang="en-US" altLang="en-US"/>
          </a:p>
        </p:txBody>
      </p:sp>
      <p:sp>
        <p:nvSpPr>
          <p:cNvPr id="27650" name="Rectangle 2">
            <a:extLst>
              <a:ext uri="{FF2B5EF4-FFF2-40B4-BE49-F238E27FC236}">
                <a16:creationId xmlns:a16="http://schemas.microsoft.com/office/drawing/2014/main" id="{37865527-7439-1B93-78DD-243B49571DB9}"/>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6D3AC487-88D8-3417-9976-B280987618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96AD32-6C0D-2F77-3D03-0171CA0356F4}"/>
              </a:ext>
            </a:extLst>
          </p:cNvPr>
          <p:cNvSpPr>
            <a:spLocks noGrp="1" noChangeArrowheads="1"/>
          </p:cNvSpPr>
          <p:nvPr>
            <p:ph type="sldNum" sz="quarter" idx="5"/>
          </p:nvPr>
        </p:nvSpPr>
        <p:spPr>
          <a:ln/>
        </p:spPr>
        <p:txBody>
          <a:bodyPr/>
          <a:lstStyle/>
          <a:p>
            <a:fld id="{907D6080-F28B-46FF-B00D-C2542CD1E57E}" type="slidenum">
              <a:rPr lang="en-US" altLang="en-US"/>
              <a:pPr/>
              <a:t>3</a:t>
            </a:fld>
            <a:endParaRPr lang="en-US" altLang="en-US"/>
          </a:p>
        </p:txBody>
      </p:sp>
      <p:sp>
        <p:nvSpPr>
          <p:cNvPr id="47106" name="Rectangle 2">
            <a:extLst>
              <a:ext uri="{FF2B5EF4-FFF2-40B4-BE49-F238E27FC236}">
                <a16:creationId xmlns:a16="http://schemas.microsoft.com/office/drawing/2014/main" id="{6487D73B-AAD2-C6E1-5D5E-C85B35E34851}"/>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7F42E25E-E3D0-72BC-6769-A4E06A98A0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1150A2-6712-1337-4A3C-A7F88F2F2E3E}"/>
              </a:ext>
            </a:extLst>
          </p:cNvPr>
          <p:cNvSpPr>
            <a:spLocks noGrp="1" noChangeArrowheads="1"/>
          </p:cNvSpPr>
          <p:nvPr>
            <p:ph type="sldNum" sz="quarter" idx="5"/>
          </p:nvPr>
        </p:nvSpPr>
        <p:spPr>
          <a:ln/>
        </p:spPr>
        <p:txBody>
          <a:bodyPr/>
          <a:lstStyle/>
          <a:p>
            <a:fld id="{F5B4F92C-D840-49FC-9BA6-CE3A18999B8A}" type="slidenum">
              <a:rPr lang="en-US" altLang="en-US"/>
              <a:pPr/>
              <a:t>4</a:t>
            </a:fld>
            <a:endParaRPr lang="en-US" altLang="en-US"/>
          </a:p>
        </p:txBody>
      </p:sp>
      <p:sp>
        <p:nvSpPr>
          <p:cNvPr id="48130" name="Rectangle 2">
            <a:extLst>
              <a:ext uri="{FF2B5EF4-FFF2-40B4-BE49-F238E27FC236}">
                <a16:creationId xmlns:a16="http://schemas.microsoft.com/office/drawing/2014/main" id="{FE3934D6-BCD7-7707-2534-3BE134080494}"/>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31783C28-D88D-3A97-2FBD-B434CA713CC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6DBDC8-3E42-039D-5513-CA4B047CA26C}"/>
              </a:ext>
            </a:extLst>
          </p:cNvPr>
          <p:cNvSpPr>
            <a:spLocks noGrp="1" noChangeArrowheads="1"/>
          </p:cNvSpPr>
          <p:nvPr>
            <p:ph type="sldNum" sz="quarter" idx="5"/>
          </p:nvPr>
        </p:nvSpPr>
        <p:spPr>
          <a:ln/>
        </p:spPr>
        <p:txBody>
          <a:bodyPr/>
          <a:lstStyle/>
          <a:p>
            <a:fld id="{4CCF9671-2658-4D63-9DA7-6D39E240BAB8}" type="slidenum">
              <a:rPr lang="en-US" altLang="en-US"/>
              <a:pPr/>
              <a:t>5</a:t>
            </a:fld>
            <a:endParaRPr lang="en-US" altLang="en-US"/>
          </a:p>
        </p:txBody>
      </p:sp>
      <p:sp>
        <p:nvSpPr>
          <p:cNvPr id="49154" name="Rectangle 2">
            <a:extLst>
              <a:ext uri="{FF2B5EF4-FFF2-40B4-BE49-F238E27FC236}">
                <a16:creationId xmlns:a16="http://schemas.microsoft.com/office/drawing/2014/main" id="{F8D9E9FB-2192-7EA1-983C-6094FDBF73C6}"/>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3D3E242A-751D-6C7A-9DE7-19A257F270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DB3085-678F-1780-D922-1D8F3D21C186}"/>
              </a:ext>
            </a:extLst>
          </p:cNvPr>
          <p:cNvSpPr>
            <a:spLocks noGrp="1" noChangeArrowheads="1"/>
          </p:cNvSpPr>
          <p:nvPr>
            <p:ph type="sldNum" sz="quarter" idx="5"/>
          </p:nvPr>
        </p:nvSpPr>
        <p:spPr>
          <a:ln/>
        </p:spPr>
        <p:txBody>
          <a:bodyPr/>
          <a:lstStyle/>
          <a:p>
            <a:fld id="{A01869D4-CDEF-4BBE-B195-A44014178E3B}" type="slidenum">
              <a:rPr lang="en-US" altLang="en-US"/>
              <a:pPr/>
              <a:t>6</a:t>
            </a:fld>
            <a:endParaRPr lang="en-US" altLang="en-US"/>
          </a:p>
        </p:txBody>
      </p:sp>
      <p:sp>
        <p:nvSpPr>
          <p:cNvPr id="50178" name="Rectangle 2">
            <a:extLst>
              <a:ext uri="{FF2B5EF4-FFF2-40B4-BE49-F238E27FC236}">
                <a16:creationId xmlns:a16="http://schemas.microsoft.com/office/drawing/2014/main" id="{D3E23D84-CF50-8826-3682-3FD7BA947FFF}"/>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25E5DBD3-5F07-AF15-C279-A9527CB6BB5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7D3E32-0ACA-FAC2-A159-58D2C163115E}"/>
              </a:ext>
            </a:extLst>
          </p:cNvPr>
          <p:cNvSpPr>
            <a:spLocks noGrp="1" noChangeArrowheads="1"/>
          </p:cNvSpPr>
          <p:nvPr>
            <p:ph type="sldNum" sz="quarter" idx="5"/>
          </p:nvPr>
        </p:nvSpPr>
        <p:spPr>
          <a:ln/>
        </p:spPr>
        <p:txBody>
          <a:bodyPr/>
          <a:lstStyle/>
          <a:p>
            <a:fld id="{E77C8D94-44E6-4171-B611-E4D4F8BF715E}" type="slidenum">
              <a:rPr lang="en-US" altLang="en-US"/>
              <a:pPr/>
              <a:t>7</a:t>
            </a:fld>
            <a:endParaRPr lang="en-US" altLang="en-US"/>
          </a:p>
        </p:txBody>
      </p:sp>
      <p:sp>
        <p:nvSpPr>
          <p:cNvPr id="51202" name="Rectangle 2">
            <a:extLst>
              <a:ext uri="{FF2B5EF4-FFF2-40B4-BE49-F238E27FC236}">
                <a16:creationId xmlns:a16="http://schemas.microsoft.com/office/drawing/2014/main" id="{C3E6DB27-9F95-7714-8645-FA607938EA6E}"/>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4A27CD25-4AAA-E115-EF78-8086237ABD1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23F452-8E32-6484-DC05-96C80343EDF7}"/>
              </a:ext>
            </a:extLst>
          </p:cNvPr>
          <p:cNvSpPr>
            <a:spLocks noGrp="1" noChangeArrowheads="1"/>
          </p:cNvSpPr>
          <p:nvPr>
            <p:ph type="sldNum" sz="quarter" idx="5"/>
          </p:nvPr>
        </p:nvSpPr>
        <p:spPr>
          <a:ln/>
        </p:spPr>
        <p:txBody>
          <a:bodyPr/>
          <a:lstStyle/>
          <a:p>
            <a:fld id="{4F8D5200-D32C-4701-8E99-3887ED3717D4}" type="slidenum">
              <a:rPr lang="en-US" altLang="en-US"/>
              <a:pPr/>
              <a:t>8</a:t>
            </a:fld>
            <a:endParaRPr lang="en-US" altLang="en-US"/>
          </a:p>
        </p:txBody>
      </p:sp>
      <p:sp>
        <p:nvSpPr>
          <p:cNvPr id="52226" name="Rectangle 2">
            <a:extLst>
              <a:ext uri="{FF2B5EF4-FFF2-40B4-BE49-F238E27FC236}">
                <a16:creationId xmlns:a16="http://schemas.microsoft.com/office/drawing/2014/main" id="{E418716F-F9CD-0063-1A9F-915101954A8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1571EE6C-3505-90B7-13DB-BE7B4C30236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AE4167-2002-442A-2AE5-994A31D10682}"/>
              </a:ext>
            </a:extLst>
          </p:cNvPr>
          <p:cNvSpPr>
            <a:spLocks noGrp="1" noChangeArrowheads="1"/>
          </p:cNvSpPr>
          <p:nvPr>
            <p:ph type="sldNum" sz="quarter" idx="5"/>
          </p:nvPr>
        </p:nvSpPr>
        <p:spPr>
          <a:ln/>
        </p:spPr>
        <p:txBody>
          <a:bodyPr/>
          <a:lstStyle/>
          <a:p>
            <a:fld id="{F36493FE-EAB4-4268-B7B3-5FA6C3E5D774}" type="slidenum">
              <a:rPr lang="en-US" altLang="en-US"/>
              <a:pPr/>
              <a:t>9</a:t>
            </a:fld>
            <a:endParaRPr lang="en-US" altLang="en-US"/>
          </a:p>
        </p:txBody>
      </p:sp>
      <p:sp>
        <p:nvSpPr>
          <p:cNvPr id="16386" name="Rectangle 2">
            <a:extLst>
              <a:ext uri="{FF2B5EF4-FFF2-40B4-BE49-F238E27FC236}">
                <a16:creationId xmlns:a16="http://schemas.microsoft.com/office/drawing/2014/main" id="{8144B1EF-B37E-D72A-DF14-B9530A6121C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CF6DF47-12A9-F9ED-8777-B1CD6723D80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347F45-7118-5621-E56A-F79973AF0D84}"/>
              </a:ext>
            </a:extLst>
          </p:cNvPr>
          <p:cNvSpPr>
            <a:spLocks noGrp="1" noChangeArrowheads="1"/>
          </p:cNvSpPr>
          <p:nvPr>
            <p:ph type="sldNum" sz="quarter" idx="5"/>
          </p:nvPr>
        </p:nvSpPr>
        <p:spPr>
          <a:ln/>
        </p:spPr>
        <p:txBody>
          <a:bodyPr/>
          <a:lstStyle/>
          <a:p>
            <a:fld id="{46F8125C-45BA-4347-8BE4-C439C5767796}" type="slidenum">
              <a:rPr lang="en-US" altLang="en-US"/>
              <a:pPr/>
              <a:t>12</a:t>
            </a:fld>
            <a:endParaRPr lang="en-US" altLang="en-US"/>
          </a:p>
        </p:txBody>
      </p:sp>
      <p:sp>
        <p:nvSpPr>
          <p:cNvPr id="8194" name="Rectangle 2">
            <a:extLst>
              <a:ext uri="{FF2B5EF4-FFF2-40B4-BE49-F238E27FC236}">
                <a16:creationId xmlns:a16="http://schemas.microsoft.com/office/drawing/2014/main" id="{98DDCB38-A48A-5E12-58F1-35EA283370E4}"/>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7F9EC6E-8D29-640F-6EFE-52A4481D19B5}"/>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3275451"/>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1699596"/>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8230130"/>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3413319"/>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9921351"/>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6363226"/>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7657784"/>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5105323"/>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187135"/>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2877880"/>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9447523"/>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260564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5FCAEC3-EB1B-C714-523C-57A75390D415}"/>
              </a:ext>
            </a:extLst>
          </p:cNvPr>
          <p:cNvSpPr>
            <a:spLocks noGrp="1" noChangeArrowheads="1"/>
          </p:cNvSpPr>
          <p:nvPr>
            <p:ph type="ctrTitle"/>
          </p:nvPr>
        </p:nvSpPr>
        <p:spPr>
          <a:xfrm>
            <a:off x="2209800" y="2286000"/>
            <a:ext cx="7772400" cy="1143000"/>
          </a:xfrm>
        </p:spPr>
        <p:txBody>
          <a:bodyPr anchor="ctr">
            <a:normAutofit fontScale="90000"/>
          </a:bodyPr>
          <a:lstStyle/>
          <a:p>
            <a:r>
              <a:rPr lang="en-US" altLang="en-US" sz="4400" b="1" dirty="0">
                <a:solidFill>
                  <a:srgbClr val="FFFF99"/>
                </a:solidFill>
              </a:rPr>
              <a:t>The Prophesies Given to Daniel:</a:t>
            </a:r>
            <a:br>
              <a:rPr lang="en-US" altLang="en-US" sz="4400" b="1" dirty="0">
                <a:solidFill>
                  <a:srgbClr val="FFFF99"/>
                </a:solidFill>
              </a:rPr>
            </a:br>
            <a:r>
              <a:rPr lang="en-US" altLang="en-US" sz="4400" b="1" dirty="0">
                <a:solidFill>
                  <a:srgbClr val="FFFF99"/>
                </a:solidFill>
              </a:rPr>
              <a:t>A Historical Perspective</a:t>
            </a:r>
          </a:p>
        </p:txBody>
      </p:sp>
      <p:sp>
        <p:nvSpPr>
          <p:cNvPr id="2051" name="Rectangle 3">
            <a:extLst>
              <a:ext uri="{FF2B5EF4-FFF2-40B4-BE49-F238E27FC236}">
                <a16:creationId xmlns:a16="http://schemas.microsoft.com/office/drawing/2014/main" id="{26EEA105-EA17-9182-4C92-F0BF9A784898}"/>
              </a:ext>
            </a:extLst>
          </p:cNvPr>
          <p:cNvSpPr>
            <a:spLocks noGrp="1" noChangeArrowheads="1"/>
          </p:cNvSpPr>
          <p:nvPr>
            <p:ph type="subTitle" idx="1"/>
          </p:nvPr>
        </p:nvSpPr>
        <p:spPr>
          <a:xfrm>
            <a:off x="2895600" y="3886200"/>
            <a:ext cx="6400800" cy="1752600"/>
          </a:xfrm>
        </p:spPr>
        <p:txBody>
          <a:bodyPr/>
          <a:lstStyle/>
          <a:p>
            <a:endParaRPr lang="en-US" altLang="en-US" sz="3200"/>
          </a:p>
        </p:txBody>
      </p:sp>
    </p:spTree>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6A34-B7D6-1853-A8CF-9B10684C1F1F}"/>
              </a:ext>
            </a:extLst>
          </p:cNvPr>
          <p:cNvSpPr>
            <a:spLocks noGrp="1"/>
          </p:cNvSpPr>
          <p:nvPr>
            <p:ph type="title"/>
          </p:nvPr>
        </p:nvSpPr>
        <p:spPr/>
        <p:txBody>
          <a:bodyPr/>
          <a:lstStyle/>
          <a:p>
            <a:r>
              <a:rPr lang="en-US" dirty="0"/>
              <a:t>Other beliefs about the huge cut stone:</a:t>
            </a:r>
          </a:p>
        </p:txBody>
      </p:sp>
      <p:sp>
        <p:nvSpPr>
          <p:cNvPr id="3" name="Content Placeholder 2">
            <a:extLst>
              <a:ext uri="{FF2B5EF4-FFF2-40B4-BE49-F238E27FC236}">
                <a16:creationId xmlns:a16="http://schemas.microsoft.com/office/drawing/2014/main" id="{AE1C35F5-F16F-BC16-6B38-AAAA63041868}"/>
              </a:ext>
            </a:extLst>
          </p:cNvPr>
          <p:cNvSpPr>
            <a:spLocks noGrp="1"/>
          </p:cNvSpPr>
          <p:nvPr>
            <p:ph idx="1"/>
          </p:nvPr>
        </p:nvSpPr>
        <p:spPr/>
        <p:txBody>
          <a:bodyPr>
            <a:normAutofit/>
          </a:bodyPr>
          <a:lstStyle/>
          <a:p>
            <a:r>
              <a:rPr lang="en-US" sz="3200" dirty="0">
                <a:solidFill>
                  <a:srgbClr val="FFFF00"/>
                </a:solidFill>
              </a:rPr>
              <a:t>Jews:</a:t>
            </a:r>
            <a:r>
              <a:rPr lang="en-US" sz="3200" dirty="0"/>
              <a:t> An eternal Jewish kingdom (confirmed by Josephus)</a:t>
            </a:r>
          </a:p>
          <a:p>
            <a:r>
              <a:rPr lang="en-US" sz="3200" dirty="0">
                <a:solidFill>
                  <a:srgbClr val="FFFF00"/>
                </a:solidFill>
              </a:rPr>
              <a:t>Mormons</a:t>
            </a:r>
            <a:r>
              <a:rPr lang="en-US" sz="3200" dirty="0"/>
              <a:t>: Establishment of the “Latter Day Saints”</a:t>
            </a:r>
          </a:p>
          <a:p>
            <a:r>
              <a:rPr lang="en-US" sz="3200" dirty="0">
                <a:solidFill>
                  <a:srgbClr val="FFFF00"/>
                </a:solidFill>
              </a:rPr>
              <a:t>Muslims</a:t>
            </a:r>
            <a:r>
              <a:rPr lang="en-US" sz="3200" dirty="0"/>
              <a:t>: Establishment of Islam</a:t>
            </a:r>
          </a:p>
          <a:p>
            <a:r>
              <a:rPr lang="en-US" sz="3200" dirty="0">
                <a:solidFill>
                  <a:srgbClr val="FFFF00"/>
                </a:solidFill>
              </a:rPr>
              <a:t>Premillennialists</a:t>
            </a:r>
            <a:r>
              <a:rPr lang="en-US" sz="3200" dirty="0"/>
              <a:t>: That the new kingdom is from Jesus, but…</a:t>
            </a:r>
          </a:p>
          <a:p>
            <a:r>
              <a:rPr lang="en-US" sz="3200" dirty="0"/>
              <a:t>And so on.  And so on.</a:t>
            </a:r>
          </a:p>
          <a:p>
            <a:endParaRPr lang="en-US" sz="3200" dirty="0"/>
          </a:p>
        </p:txBody>
      </p:sp>
    </p:spTree>
    <p:extLst>
      <p:ext uri="{BB962C8B-B14F-4D97-AF65-F5344CB8AC3E}">
        <p14:creationId xmlns:p14="http://schemas.microsoft.com/office/powerpoint/2010/main" val="3825604099"/>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36DB6-2A2F-E30B-5AB6-3D05C94413A5}"/>
              </a:ext>
            </a:extLst>
          </p:cNvPr>
          <p:cNvSpPr>
            <a:spLocks noGrp="1"/>
          </p:cNvSpPr>
          <p:nvPr>
            <p:ph type="ctrTitle"/>
          </p:nvPr>
        </p:nvSpPr>
        <p:spPr/>
        <p:txBody>
          <a:bodyPr/>
          <a:lstStyle/>
          <a:p>
            <a:r>
              <a:rPr lang="en-US" dirty="0"/>
              <a:t>Here are the actual dates:</a:t>
            </a:r>
          </a:p>
        </p:txBody>
      </p:sp>
      <p:sp>
        <p:nvSpPr>
          <p:cNvPr id="5" name="Subtitle 4">
            <a:extLst>
              <a:ext uri="{FF2B5EF4-FFF2-40B4-BE49-F238E27FC236}">
                <a16:creationId xmlns:a16="http://schemas.microsoft.com/office/drawing/2014/main" id="{5E1653AD-F566-3910-725E-80597DB9C6E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61993599"/>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48A576F9-62FA-C693-A877-52CDE12457AE}"/>
              </a:ext>
            </a:extLst>
          </p:cNvPr>
          <p:cNvSpPr>
            <a:spLocks noGrp="1" noChangeArrowheads="1"/>
          </p:cNvSpPr>
          <p:nvPr>
            <p:ph idx="1"/>
          </p:nvPr>
        </p:nvSpPr>
        <p:spPr>
          <a:xfrm>
            <a:off x="381000" y="228600"/>
            <a:ext cx="11430000" cy="6629400"/>
          </a:xfrm>
        </p:spPr>
        <p:txBody>
          <a:bodyPr>
            <a:normAutofit/>
          </a:bodyPr>
          <a:lstStyle/>
          <a:p>
            <a:pPr>
              <a:buNone/>
            </a:pPr>
            <a:r>
              <a:rPr lang="en-US" altLang="en-US" sz="3000" dirty="0">
                <a:solidFill>
                  <a:srgbClr val="FFFF99"/>
                </a:solidFill>
              </a:rPr>
              <a:t>870 BC   Rise of Assyria</a:t>
            </a:r>
          </a:p>
          <a:p>
            <a:pPr>
              <a:buNone/>
            </a:pPr>
            <a:r>
              <a:rPr lang="en-US" altLang="en-US" sz="3000" dirty="0">
                <a:solidFill>
                  <a:srgbClr val="FFFF99"/>
                </a:solidFill>
              </a:rPr>
              <a:t>727 BC   Tiglath-</a:t>
            </a:r>
            <a:r>
              <a:rPr lang="en-US" altLang="en-US" sz="3000" dirty="0" err="1">
                <a:solidFill>
                  <a:srgbClr val="FFFF99"/>
                </a:solidFill>
              </a:rPr>
              <a:t>Pilezar</a:t>
            </a:r>
            <a:r>
              <a:rPr lang="en-US" altLang="en-US" sz="3000" dirty="0">
                <a:solidFill>
                  <a:srgbClr val="FFFF99"/>
                </a:solidFill>
              </a:rPr>
              <a:t> conquers Israel (but not Judah!)</a:t>
            </a:r>
          </a:p>
          <a:p>
            <a:pPr>
              <a:buNone/>
            </a:pPr>
            <a:r>
              <a:rPr lang="en-US" altLang="en-US" sz="3000" dirty="0">
                <a:solidFill>
                  <a:srgbClr val="FFFF99"/>
                </a:solidFill>
              </a:rPr>
              <a:t>612 BC   Nineveh (Assyria) falls to Babylon</a:t>
            </a:r>
          </a:p>
          <a:p>
            <a:pPr>
              <a:buNone/>
            </a:pPr>
            <a:r>
              <a:rPr lang="en-US" altLang="en-US" sz="3000" dirty="0">
                <a:solidFill>
                  <a:srgbClr val="FFFF99"/>
                </a:solidFill>
              </a:rPr>
              <a:t>605 BC   Battle of Carchemish (final fall of Assyria to Nebuchadnezzar)</a:t>
            </a:r>
          </a:p>
          <a:p>
            <a:pPr>
              <a:buNone/>
            </a:pPr>
            <a:r>
              <a:rPr lang="en-US" altLang="en-US" sz="3000" dirty="0">
                <a:solidFill>
                  <a:srgbClr val="FFFF99"/>
                </a:solidFill>
              </a:rPr>
              <a:t>586 BC   Jerusalem falls, temple destroyed, second captivity begins</a:t>
            </a:r>
          </a:p>
          <a:p>
            <a:pPr>
              <a:buNone/>
            </a:pPr>
            <a:r>
              <a:rPr lang="en-US" altLang="en-US" sz="3000" dirty="0"/>
              <a:t>539 BC  Cyrus takes Babylon; rise of Media-Persian empire.</a:t>
            </a:r>
          </a:p>
          <a:p>
            <a:pPr>
              <a:buNone/>
            </a:pPr>
            <a:r>
              <a:rPr lang="en-US" altLang="en-US" sz="3000" dirty="0"/>
              <a:t>486-465  Xerxes I  (grandson of Cyrus, husband of Esther)</a:t>
            </a:r>
          </a:p>
          <a:p>
            <a:pPr>
              <a:buNone/>
            </a:pPr>
            <a:r>
              <a:rPr lang="en-US" altLang="en-US" sz="3000" dirty="0"/>
              <a:t>331 BC  Battle of Megapolis, Rise of Alexander and Greek Empire</a:t>
            </a:r>
          </a:p>
          <a:p>
            <a:pPr>
              <a:buNone/>
            </a:pPr>
            <a:r>
              <a:rPr lang="en-US" altLang="en-US" sz="3000" dirty="0"/>
              <a:t>323 BC  Death of Alexander, Greek empire divided into quarters</a:t>
            </a:r>
          </a:p>
          <a:p>
            <a:pPr>
              <a:buNone/>
            </a:pPr>
            <a:r>
              <a:rPr lang="en-US" altLang="en-US" sz="3000" dirty="0"/>
              <a:t>167-160  Maccabean Rebellion (Israel self-rule)</a:t>
            </a:r>
          </a:p>
          <a:p>
            <a:pPr>
              <a:buNone/>
            </a:pPr>
            <a:r>
              <a:rPr lang="en-US" altLang="en-US" sz="3000" dirty="0"/>
              <a:t>63 BC  Rome (Pompey) “helps” Jerusalem </a:t>
            </a:r>
          </a:p>
        </p:txBody>
      </p:sp>
    </p:spTree>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43CAA79-29A4-B35F-715B-17BE3B86D7D0}"/>
              </a:ext>
            </a:extLst>
          </p:cNvPr>
          <p:cNvSpPr>
            <a:spLocks noGrp="1" noChangeArrowheads="1"/>
          </p:cNvSpPr>
          <p:nvPr>
            <p:ph idx="1"/>
          </p:nvPr>
        </p:nvSpPr>
        <p:spPr>
          <a:xfrm>
            <a:off x="304800" y="1371600"/>
            <a:ext cx="11430000" cy="5105400"/>
          </a:xfrm>
        </p:spPr>
        <p:txBody>
          <a:bodyPr>
            <a:normAutofit/>
          </a:bodyPr>
          <a:lstStyle/>
          <a:p>
            <a:pPr>
              <a:lnSpc>
                <a:spcPct val="90000"/>
              </a:lnSpc>
              <a:buFontTx/>
              <a:buNone/>
            </a:pPr>
            <a:r>
              <a:rPr lang="en-US" altLang="en-US" sz="3200" dirty="0"/>
              <a:t>Daniel 5:1 Belshazzar the king made a great feast for a thousand of his lords and drank wine in the presence of the thousand. 2 While he tasted the wine, Belshazzar gave the command to bring the gold and silver vessels which his father Nebuchadnezzar had taken from the temple which had been in Jerusalem, that the king and his lords, his wives, and his concubines might drink from them. 3 Then they brought the gold vessels that had been taken from the temple of the house of God which had been in Jerusalem; and the king and his lords, his wives, and his concubines drank from them. 4 They drank wine, and praised the gods of gold and silver, bronze and iron, wood and stone.</a:t>
            </a:r>
          </a:p>
        </p:txBody>
      </p:sp>
      <p:sp>
        <p:nvSpPr>
          <p:cNvPr id="2" name="TextBox 1">
            <a:extLst>
              <a:ext uri="{FF2B5EF4-FFF2-40B4-BE49-F238E27FC236}">
                <a16:creationId xmlns:a16="http://schemas.microsoft.com/office/drawing/2014/main" id="{27373C13-C5F6-FB6B-4B99-F4363649B7CE}"/>
              </a:ext>
            </a:extLst>
          </p:cNvPr>
          <p:cNvSpPr txBox="1"/>
          <p:nvPr/>
        </p:nvSpPr>
        <p:spPr>
          <a:xfrm>
            <a:off x="457200" y="457200"/>
            <a:ext cx="11374332" cy="677108"/>
          </a:xfrm>
          <a:prstGeom prst="rect">
            <a:avLst/>
          </a:prstGeom>
          <a:noFill/>
        </p:spPr>
        <p:txBody>
          <a:bodyPr wrap="none" rtlCol="0">
            <a:spAutoFit/>
          </a:bodyPr>
          <a:lstStyle/>
          <a:p>
            <a:r>
              <a:rPr lang="en-US" sz="3800" dirty="0">
                <a:solidFill>
                  <a:srgbClr val="FFFF99"/>
                </a:solidFill>
              </a:rPr>
              <a:t>Cyrus the Great Conquers Babylon (About 46 years later)</a:t>
            </a:r>
          </a:p>
        </p:txBody>
      </p:sp>
    </p:spTree>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817D7C7-D3EE-8A20-CB54-16623E2C0D16}"/>
              </a:ext>
            </a:extLst>
          </p:cNvPr>
          <p:cNvSpPr>
            <a:spLocks noGrp="1" noChangeArrowheads="1"/>
          </p:cNvSpPr>
          <p:nvPr>
            <p:ph idx="1"/>
          </p:nvPr>
        </p:nvSpPr>
        <p:spPr>
          <a:xfrm>
            <a:off x="228600" y="152400"/>
            <a:ext cx="11582400" cy="6324600"/>
          </a:xfrm>
        </p:spPr>
        <p:txBody>
          <a:bodyPr>
            <a:normAutofit/>
          </a:bodyPr>
          <a:lstStyle/>
          <a:p>
            <a:pPr>
              <a:lnSpc>
                <a:spcPct val="90000"/>
              </a:lnSpc>
              <a:buFontTx/>
              <a:buNone/>
            </a:pPr>
            <a:r>
              <a:rPr lang="en-US" altLang="en-US" sz="3200" dirty="0"/>
              <a:t>5 In the same hour the fingers of a man’s hand appeared and wrote opposite the lampstand on the plaster of the wall of the king’s palace; and the king saw the part of the hand that wrote. 6 Then the king’s countenance changed, and his thoughts troubled him, so that the joints of his hips were loosened and his knees knocked against each other. 7 The king cried aloud to bring in the astrologers, the Chaldeans, and the soothsayers. The king spoke, saying to the wise men of Babylon, “Whoever reads this writing, and tells me its interpretation, shall be clothed with purple and have a chain of gold around his neck; and he shall be the third ruler in the kingdom.” 8 Now all the king’s wise men came, but they could not read the writing, or make known to the king its interpretation. </a:t>
            </a:r>
          </a:p>
        </p:txBody>
      </p:sp>
    </p:spTree>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F84A5E4-5656-1DF6-457E-F4B9C13AD746}"/>
              </a:ext>
            </a:extLst>
          </p:cNvPr>
          <p:cNvSpPr>
            <a:spLocks noGrp="1" noChangeArrowheads="1"/>
          </p:cNvSpPr>
          <p:nvPr>
            <p:ph type="title"/>
          </p:nvPr>
        </p:nvSpPr>
        <p:spPr/>
        <p:txBody>
          <a:bodyPr/>
          <a:lstStyle/>
          <a:p>
            <a:endParaRPr lang="en-US" altLang="en-US"/>
          </a:p>
        </p:txBody>
      </p:sp>
      <p:sp>
        <p:nvSpPr>
          <p:cNvPr id="17411" name="Rectangle 3">
            <a:extLst>
              <a:ext uri="{FF2B5EF4-FFF2-40B4-BE49-F238E27FC236}">
                <a16:creationId xmlns:a16="http://schemas.microsoft.com/office/drawing/2014/main" id="{645782FF-FCA8-4DC7-8EF4-E15AAC0BC416}"/>
              </a:ext>
            </a:extLst>
          </p:cNvPr>
          <p:cNvSpPr>
            <a:spLocks noGrp="1" noChangeArrowheads="1"/>
          </p:cNvSpPr>
          <p:nvPr>
            <p:ph idx="1"/>
          </p:nvPr>
        </p:nvSpPr>
        <p:spPr/>
        <p:txBody>
          <a:bodyPr/>
          <a:lstStyle/>
          <a:p>
            <a:endParaRPr lang="en-US" altLang="en-US"/>
          </a:p>
        </p:txBody>
      </p:sp>
      <p:pic>
        <p:nvPicPr>
          <p:cNvPr id="17412" name="Picture 4">
            <a:extLst>
              <a:ext uri="{FF2B5EF4-FFF2-40B4-BE49-F238E27FC236}">
                <a16:creationId xmlns:a16="http://schemas.microsoft.com/office/drawing/2014/main" id="{6A271935-2049-730B-9BED-8837B364E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220200" cy="728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E35AE7F-E085-BC26-4F77-D65D92629229}"/>
              </a:ext>
            </a:extLst>
          </p:cNvPr>
          <p:cNvSpPr txBox="1"/>
          <p:nvPr/>
        </p:nvSpPr>
        <p:spPr>
          <a:xfrm>
            <a:off x="6096000" y="3478074"/>
            <a:ext cx="3458960" cy="523220"/>
          </a:xfrm>
          <a:prstGeom prst="rect">
            <a:avLst/>
          </a:prstGeom>
          <a:noFill/>
        </p:spPr>
        <p:txBody>
          <a:bodyPr wrap="none" rtlCol="0">
            <a:spAutoFit/>
          </a:bodyPr>
          <a:lstStyle/>
          <a:p>
            <a:r>
              <a:rPr lang="en-US" sz="2800" dirty="0"/>
              <a:t>Note knocking knees…</a:t>
            </a:r>
          </a:p>
        </p:txBody>
      </p:sp>
      <p:cxnSp>
        <p:nvCxnSpPr>
          <p:cNvPr id="4" name="Straight Arrow Connector 3">
            <a:extLst>
              <a:ext uri="{FF2B5EF4-FFF2-40B4-BE49-F238E27FC236}">
                <a16:creationId xmlns:a16="http://schemas.microsoft.com/office/drawing/2014/main" id="{B18A2538-F7AD-1AEF-8319-CFBEC7651400}"/>
              </a:ext>
            </a:extLst>
          </p:cNvPr>
          <p:cNvCxnSpPr/>
          <p:nvPr/>
        </p:nvCxnSpPr>
        <p:spPr>
          <a:xfrm flipH="1">
            <a:off x="6705600" y="4001294"/>
            <a:ext cx="685800" cy="171370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1785EC-6329-2968-9CE3-49ADC3E0E88D}"/>
              </a:ext>
            </a:extLst>
          </p:cNvPr>
          <p:cNvSpPr txBox="1"/>
          <p:nvPr/>
        </p:nvSpPr>
        <p:spPr>
          <a:xfrm>
            <a:off x="3429000" y="1688043"/>
            <a:ext cx="1326004" cy="523220"/>
          </a:xfrm>
          <a:prstGeom prst="rect">
            <a:avLst/>
          </a:prstGeom>
          <a:noFill/>
        </p:spPr>
        <p:txBody>
          <a:bodyPr wrap="none" rtlCol="0">
            <a:spAutoFit/>
          </a:bodyPr>
          <a:lstStyle/>
          <a:p>
            <a:r>
              <a:rPr lang="en-US" sz="2800" dirty="0"/>
              <a:t>“Yikes!”</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817D7C7-D3EE-8A20-CB54-16623E2C0D16}"/>
              </a:ext>
            </a:extLst>
          </p:cNvPr>
          <p:cNvSpPr>
            <a:spLocks noGrp="1" noChangeArrowheads="1"/>
          </p:cNvSpPr>
          <p:nvPr>
            <p:ph idx="1"/>
          </p:nvPr>
        </p:nvSpPr>
        <p:spPr>
          <a:xfrm>
            <a:off x="228600" y="152400"/>
            <a:ext cx="11582400" cy="6324600"/>
          </a:xfrm>
        </p:spPr>
        <p:txBody>
          <a:bodyPr>
            <a:normAutofit fontScale="92500" lnSpcReduction="10000"/>
          </a:bodyPr>
          <a:lstStyle/>
          <a:p>
            <a:pPr>
              <a:lnSpc>
                <a:spcPct val="90000"/>
              </a:lnSpc>
              <a:buFontTx/>
              <a:buNone/>
            </a:pPr>
            <a:r>
              <a:rPr lang="en-US" altLang="en-US" sz="3200" dirty="0"/>
              <a:t>22 “But you his </a:t>
            </a:r>
            <a:r>
              <a:rPr lang="en-US" altLang="en-US" sz="3200" dirty="0">
                <a:solidFill>
                  <a:srgbClr val="FFFF00"/>
                </a:solidFill>
              </a:rPr>
              <a:t>[grand]son</a:t>
            </a:r>
            <a:r>
              <a:rPr lang="en-US" altLang="en-US" sz="3200" dirty="0"/>
              <a:t>, Belshazzar, have not humbled your heart, although you knew all this. 23 And you have lifted yourself up against the Lord of heaven. They have brought the vessels of His house before you, and you and your lords, your wives and your concubines, have drunk wine from them. And you have praised the gods of silver and gold, bronze and iron, wood and stone, which do not see or hear or know; and the God who holds your breath in His hand and owns all your ways, you have not glorified. 24 Then the fingers of the hand were sent from Him, and this writing was written.  </a:t>
            </a:r>
          </a:p>
          <a:p>
            <a:pPr>
              <a:lnSpc>
                <a:spcPct val="90000"/>
              </a:lnSpc>
              <a:buFontTx/>
              <a:buNone/>
            </a:pPr>
            <a:r>
              <a:rPr lang="en-US" altLang="en-US" sz="3200" dirty="0"/>
              <a:t>25 “And this is the inscription that was written:</a:t>
            </a:r>
          </a:p>
          <a:p>
            <a:pPr>
              <a:lnSpc>
                <a:spcPct val="90000"/>
              </a:lnSpc>
              <a:buFontTx/>
              <a:buNone/>
            </a:pPr>
            <a:r>
              <a:rPr lang="en-US" altLang="en-US" sz="3200" dirty="0"/>
              <a:t>MENE, MENE, TEKEL, UPHARSIN.   </a:t>
            </a:r>
            <a:r>
              <a:rPr lang="en-US" altLang="en-US" sz="3200" dirty="0">
                <a:solidFill>
                  <a:srgbClr val="FFFF00"/>
                </a:solidFill>
              </a:rPr>
              <a:t>[Daniel quotes the Jewish nouns.]</a:t>
            </a:r>
          </a:p>
          <a:p>
            <a:pPr>
              <a:lnSpc>
                <a:spcPct val="90000"/>
              </a:lnSpc>
              <a:buFontTx/>
              <a:buNone/>
            </a:pPr>
            <a:r>
              <a:rPr lang="en-US" altLang="en-US" sz="3200" dirty="0"/>
              <a:t>26 This is the interpretation of each word. MENE: God has numbered your kingdom and finished it; 27 TEKEL: You have been weighed in the balances and found wanting; 28 PERES: Your kingdom has been divided and given to the Medes and Persians.”</a:t>
            </a:r>
          </a:p>
        </p:txBody>
      </p:sp>
    </p:spTree>
    <p:extLst>
      <p:ext uri="{BB962C8B-B14F-4D97-AF65-F5344CB8AC3E}">
        <p14:creationId xmlns:p14="http://schemas.microsoft.com/office/powerpoint/2010/main" val="2195855949"/>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6959950-85C6-E043-1505-960CAA08CC84}"/>
              </a:ext>
            </a:extLst>
          </p:cNvPr>
          <p:cNvSpPr>
            <a:spLocks noGrp="1" noChangeArrowheads="1"/>
          </p:cNvSpPr>
          <p:nvPr>
            <p:ph type="title"/>
          </p:nvPr>
        </p:nvSpPr>
        <p:spPr>
          <a:xfrm>
            <a:off x="304800" y="365125"/>
            <a:ext cx="11430000" cy="1325563"/>
          </a:xfrm>
        </p:spPr>
        <p:txBody>
          <a:bodyPr/>
          <a:lstStyle/>
          <a:p>
            <a:r>
              <a:rPr lang="en-US" altLang="en-US" dirty="0">
                <a:solidFill>
                  <a:srgbClr val="FFFF99"/>
                </a:solidFill>
              </a:rPr>
              <a:t>The messages in all of Daniel’s Prophesies:</a:t>
            </a:r>
          </a:p>
        </p:txBody>
      </p:sp>
      <p:sp>
        <p:nvSpPr>
          <p:cNvPr id="18435" name="Rectangle 3">
            <a:extLst>
              <a:ext uri="{FF2B5EF4-FFF2-40B4-BE49-F238E27FC236}">
                <a16:creationId xmlns:a16="http://schemas.microsoft.com/office/drawing/2014/main" id="{09AB663C-EE92-31DB-801C-E1DB36894FD9}"/>
              </a:ext>
            </a:extLst>
          </p:cNvPr>
          <p:cNvSpPr>
            <a:spLocks noGrp="1" noChangeArrowheads="1"/>
          </p:cNvSpPr>
          <p:nvPr>
            <p:ph idx="1"/>
          </p:nvPr>
        </p:nvSpPr>
        <p:spPr>
          <a:xfrm>
            <a:off x="457200" y="1825625"/>
            <a:ext cx="11277600" cy="4351338"/>
          </a:xfrm>
        </p:spPr>
        <p:txBody>
          <a:bodyPr>
            <a:normAutofit/>
          </a:bodyPr>
          <a:lstStyle/>
          <a:p>
            <a:r>
              <a:rPr lang="en-US" altLang="en-US" sz="3200" dirty="0"/>
              <a:t>God, not men, determines the rise and fall of rulers and governments</a:t>
            </a:r>
          </a:p>
          <a:p>
            <a:r>
              <a:rPr lang="en-US" altLang="en-US" sz="3200" dirty="0"/>
              <a:t>God raises rulers and nations for His purposes</a:t>
            </a:r>
          </a:p>
          <a:p>
            <a:r>
              <a:rPr lang="en-US" altLang="en-US" sz="3200" dirty="0"/>
              <a:t>God judges nations and rulers.  He may choose to humble them, as he did with Nebuchadnezzar’s later pride.</a:t>
            </a:r>
          </a:p>
          <a:p>
            <a:r>
              <a:rPr lang="en-US" altLang="en-US" sz="3200" dirty="0"/>
              <a:t>God would establish an eternal kingdom that encompassed all and would not be superseded.  </a:t>
            </a:r>
            <a:r>
              <a:rPr lang="en-US" altLang="en-US" sz="3200" i="1" dirty="0"/>
              <a:t>And it was founded on the day of Pentecost, exactly as God planned.</a:t>
            </a:r>
          </a:p>
        </p:txBody>
      </p:sp>
    </p:spTree>
    <p:extLst>
      <p:ext uri="{BB962C8B-B14F-4D97-AF65-F5344CB8AC3E}">
        <p14:creationId xmlns:p14="http://schemas.microsoft.com/office/powerpoint/2010/main" val="226302982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1000"/>
                                        <p:tgtEl>
                                          <p:spTgt spid="18435">
                                            <p:txEl>
                                              <p:pRg st="2" end="2"/>
                                            </p:txEl>
                                          </p:spTgt>
                                        </p:tgtEl>
                                      </p:cBhvr>
                                    </p:animEffect>
                                    <p:anim calcmode="lin" valueType="num">
                                      <p:cBhvr>
                                        <p:cTn id="2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Effect transition="in" filter="fade">
                                      <p:cBhvr>
                                        <p:cTn id="28" dur="1000"/>
                                        <p:tgtEl>
                                          <p:spTgt spid="18435">
                                            <p:txEl>
                                              <p:pRg st="3" end="3"/>
                                            </p:txEl>
                                          </p:spTgt>
                                        </p:tgtEl>
                                      </p:cBhvr>
                                    </p:animEffect>
                                    <p:anim calcmode="lin" valueType="num">
                                      <p:cBhvr>
                                        <p:cTn id="29"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D8D2F45-A0A0-3033-1225-A532770CBCBD}"/>
              </a:ext>
            </a:extLst>
          </p:cNvPr>
          <p:cNvSpPr>
            <a:spLocks noGrp="1" noChangeArrowheads="1"/>
          </p:cNvSpPr>
          <p:nvPr>
            <p:ph type="title"/>
          </p:nvPr>
        </p:nvSpPr>
        <p:spPr>
          <a:xfrm>
            <a:off x="381000" y="76200"/>
            <a:ext cx="11506200" cy="1143000"/>
          </a:xfrm>
        </p:spPr>
        <p:txBody>
          <a:bodyPr>
            <a:normAutofit/>
          </a:bodyPr>
          <a:lstStyle/>
          <a:p>
            <a:r>
              <a:rPr lang="en-US" altLang="en-US" dirty="0">
                <a:solidFill>
                  <a:srgbClr val="FFFF00"/>
                </a:solidFill>
              </a:rPr>
              <a:t>Roman Rule: Pompey Takes Jerusalem (63 BC)</a:t>
            </a:r>
          </a:p>
        </p:txBody>
      </p:sp>
      <p:sp>
        <p:nvSpPr>
          <p:cNvPr id="24579" name="AutoShape 3">
            <a:extLst>
              <a:ext uri="{FF2B5EF4-FFF2-40B4-BE49-F238E27FC236}">
                <a16:creationId xmlns:a16="http://schemas.microsoft.com/office/drawing/2014/main" id="{AA4A273F-220E-1304-A430-712BAAD206E4}"/>
              </a:ext>
            </a:extLst>
          </p:cNvPr>
          <p:cNvSpPr>
            <a:spLocks noGrp="1" noChangeAspect="1" noChangeArrowheads="1"/>
          </p:cNvSpPr>
          <p:nvPr>
            <p:ph idx="1"/>
          </p:nvPr>
        </p:nvSpPr>
        <p:spPr>
          <a:xfrm>
            <a:off x="381000" y="1371600"/>
            <a:ext cx="8229600" cy="5486400"/>
          </a:xfrm>
        </p:spPr>
        <p:txBody>
          <a:bodyPr>
            <a:normAutofit/>
          </a:bodyPr>
          <a:lstStyle/>
          <a:p>
            <a:r>
              <a:rPr lang="en-US" altLang="en-US" sz="3200" dirty="0"/>
              <a:t>The Jews (who had overthrown Greek rule) were now in a civil war between two factions and were being pressured by Syrian Greece</a:t>
            </a:r>
          </a:p>
          <a:p>
            <a:r>
              <a:rPr lang="en-US" altLang="en-US" sz="3200" dirty="0"/>
              <a:t>Both factions paid Pompey to come to their aid</a:t>
            </a:r>
          </a:p>
          <a:p>
            <a:r>
              <a:rPr lang="en-US" altLang="en-US" sz="3200" dirty="0"/>
              <a:t>A Roman-Jewish army of Pompey &amp; Hyrcanus II took Jerusalem after 3 months</a:t>
            </a:r>
          </a:p>
          <a:p>
            <a:r>
              <a:rPr lang="en-US" altLang="en-US" sz="3200" dirty="0"/>
              <a:t>Pompey entered the Holy of Holies to satisfy his own curiosity (!)</a:t>
            </a:r>
          </a:p>
          <a:p>
            <a:r>
              <a:rPr lang="en-US" altLang="en-US" sz="3200" dirty="0"/>
              <a:t>Roman domination of Israel begins</a:t>
            </a:r>
          </a:p>
          <a:p>
            <a:r>
              <a:rPr lang="en-US" altLang="en-US" sz="3200" dirty="0"/>
              <a:t>Jerusalem destroyed 103 years later (70 AD)</a:t>
            </a:r>
          </a:p>
        </p:txBody>
      </p:sp>
      <p:pic>
        <p:nvPicPr>
          <p:cNvPr id="24580" name="Picture 4">
            <a:extLst>
              <a:ext uri="{FF2B5EF4-FFF2-40B4-BE49-F238E27FC236}">
                <a16:creationId xmlns:a16="http://schemas.microsoft.com/office/drawing/2014/main" id="{12035F26-EA9E-D48D-CCC4-4E944CD1F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650" y="1371600"/>
            <a:ext cx="30035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1622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579">
                                            <p:txEl>
                                              <p:pRg st="4" end="4"/>
                                            </p:txEl>
                                          </p:spTgt>
                                        </p:tgtEl>
                                        <p:attrNameLst>
                                          <p:attrName>style.visibility</p:attrName>
                                        </p:attrNameLst>
                                      </p:cBhvr>
                                      <p:to>
                                        <p:strVal val="visible"/>
                                      </p:to>
                                    </p:set>
                                    <p:animEffect transition="in" filter="fade">
                                      <p:cBhvr>
                                        <p:cTn id="35" dur="1000"/>
                                        <p:tgtEl>
                                          <p:spTgt spid="24579">
                                            <p:txEl>
                                              <p:pRg st="4" end="4"/>
                                            </p:txEl>
                                          </p:spTgt>
                                        </p:tgtEl>
                                      </p:cBhvr>
                                    </p:animEffect>
                                    <p:anim calcmode="lin" valueType="num">
                                      <p:cBhvr>
                                        <p:cTn id="3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579">
                                            <p:txEl>
                                              <p:pRg st="5" end="5"/>
                                            </p:txEl>
                                          </p:spTgt>
                                        </p:tgtEl>
                                        <p:attrNameLst>
                                          <p:attrName>style.visibility</p:attrName>
                                        </p:attrNameLst>
                                      </p:cBhvr>
                                      <p:to>
                                        <p:strVal val="visible"/>
                                      </p:to>
                                    </p:set>
                                    <p:animEffect transition="in" filter="fade">
                                      <p:cBhvr>
                                        <p:cTn id="42" dur="1000"/>
                                        <p:tgtEl>
                                          <p:spTgt spid="24579">
                                            <p:txEl>
                                              <p:pRg st="5" end="5"/>
                                            </p:txEl>
                                          </p:spTgt>
                                        </p:tgtEl>
                                      </p:cBhvr>
                                    </p:animEffect>
                                    <p:anim calcmode="lin" valueType="num">
                                      <p:cBhvr>
                                        <p:cTn id="43"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6959950-85C6-E043-1505-960CAA08CC84}"/>
              </a:ext>
            </a:extLst>
          </p:cNvPr>
          <p:cNvSpPr>
            <a:spLocks noGrp="1" noChangeArrowheads="1"/>
          </p:cNvSpPr>
          <p:nvPr>
            <p:ph type="title"/>
          </p:nvPr>
        </p:nvSpPr>
        <p:spPr>
          <a:xfrm>
            <a:off x="304800" y="365125"/>
            <a:ext cx="11430000" cy="1325563"/>
          </a:xfrm>
        </p:spPr>
        <p:txBody>
          <a:bodyPr/>
          <a:lstStyle/>
          <a:p>
            <a:r>
              <a:rPr lang="en-US" altLang="en-US" dirty="0">
                <a:solidFill>
                  <a:srgbClr val="FFFF99"/>
                </a:solidFill>
              </a:rPr>
              <a:t>The important messages in Daniel’s Prophesies:</a:t>
            </a:r>
          </a:p>
        </p:txBody>
      </p:sp>
      <p:sp>
        <p:nvSpPr>
          <p:cNvPr id="18435" name="Rectangle 3">
            <a:extLst>
              <a:ext uri="{FF2B5EF4-FFF2-40B4-BE49-F238E27FC236}">
                <a16:creationId xmlns:a16="http://schemas.microsoft.com/office/drawing/2014/main" id="{09AB663C-EE92-31DB-801C-E1DB36894FD9}"/>
              </a:ext>
            </a:extLst>
          </p:cNvPr>
          <p:cNvSpPr>
            <a:spLocks noGrp="1" noChangeArrowheads="1"/>
          </p:cNvSpPr>
          <p:nvPr>
            <p:ph idx="1"/>
          </p:nvPr>
        </p:nvSpPr>
        <p:spPr>
          <a:xfrm>
            <a:off x="304800" y="1690688"/>
            <a:ext cx="11049000" cy="4802187"/>
          </a:xfrm>
        </p:spPr>
        <p:txBody>
          <a:bodyPr>
            <a:normAutofit/>
          </a:bodyPr>
          <a:lstStyle/>
          <a:p>
            <a:r>
              <a:rPr lang="en-US" altLang="en-US" sz="3200" dirty="0"/>
              <a:t>Daniel said to every King that asked, “These prophesies are from God- not me.”  (Nebuchadnezzar, Belshazzar &amp; Cyrus)</a:t>
            </a:r>
          </a:p>
          <a:p>
            <a:r>
              <a:rPr lang="en-US" altLang="en-US" sz="3200" dirty="0"/>
              <a:t>God has a plan.  (Might be a good idea to pay attention.)</a:t>
            </a:r>
          </a:p>
          <a:p>
            <a:r>
              <a:rPr lang="en-US" altLang="en-US" sz="3200" dirty="0"/>
              <a:t>God determines the rise and fall of rulers and governments</a:t>
            </a:r>
          </a:p>
          <a:p>
            <a:r>
              <a:rPr lang="en-US" altLang="en-US" sz="3200" dirty="0"/>
              <a:t>God judges nations and he judges its rulers.  See Jeremiah, Ezekiel and other prophets. </a:t>
            </a:r>
          </a:p>
          <a:p>
            <a:r>
              <a:rPr lang="en-US" altLang="en-US" sz="3200" dirty="0"/>
              <a:t>Each kingdom was planned in order to establish an eternal kingdom that crosses all borders, and all governments</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1000"/>
                                        <p:tgtEl>
                                          <p:spTgt spid="18435">
                                            <p:txEl>
                                              <p:pRg st="2" end="2"/>
                                            </p:txEl>
                                          </p:spTgt>
                                        </p:tgtEl>
                                      </p:cBhvr>
                                    </p:animEffect>
                                    <p:anim calcmode="lin" valueType="num">
                                      <p:cBhvr>
                                        <p:cTn id="2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Effect transition="in" filter="fade">
                                      <p:cBhvr>
                                        <p:cTn id="28" dur="1000"/>
                                        <p:tgtEl>
                                          <p:spTgt spid="18435">
                                            <p:txEl>
                                              <p:pRg st="3" end="3"/>
                                            </p:txEl>
                                          </p:spTgt>
                                        </p:tgtEl>
                                      </p:cBhvr>
                                    </p:animEffect>
                                    <p:anim calcmode="lin" valueType="num">
                                      <p:cBhvr>
                                        <p:cTn id="29"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435">
                                            <p:txEl>
                                              <p:pRg st="4" end="4"/>
                                            </p:txEl>
                                          </p:spTgt>
                                        </p:tgtEl>
                                        <p:attrNameLst>
                                          <p:attrName>style.visibility</p:attrName>
                                        </p:attrNameLst>
                                      </p:cBhvr>
                                      <p:to>
                                        <p:strVal val="visible"/>
                                      </p:to>
                                    </p:set>
                                    <p:animEffect transition="in" filter="fade">
                                      <p:cBhvr>
                                        <p:cTn id="35" dur="1000"/>
                                        <p:tgtEl>
                                          <p:spTgt spid="18435">
                                            <p:txEl>
                                              <p:pRg st="4" end="4"/>
                                            </p:txEl>
                                          </p:spTgt>
                                        </p:tgtEl>
                                      </p:cBhvr>
                                    </p:animEffect>
                                    <p:anim calcmode="lin" valueType="num">
                                      <p:cBhvr>
                                        <p:cTn id="36"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326E-9B4E-4163-3A69-E5A85CA247E8}"/>
              </a:ext>
            </a:extLst>
          </p:cNvPr>
          <p:cNvSpPr>
            <a:spLocks noGrp="1"/>
          </p:cNvSpPr>
          <p:nvPr>
            <p:ph type="title"/>
          </p:nvPr>
        </p:nvSpPr>
        <p:spPr/>
        <p:txBody>
          <a:bodyPr/>
          <a:lstStyle/>
          <a:p>
            <a:r>
              <a:rPr lang="en-US" dirty="0">
                <a:solidFill>
                  <a:srgbClr val="FFFF00"/>
                </a:solidFill>
              </a:rPr>
              <a:t>As we discuss these things</a:t>
            </a:r>
          </a:p>
        </p:txBody>
      </p:sp>
      <p:sp>
        <p:nvSpPr>
          <p:cNvPr id="3" name="Content Placeholder 2">
            <a:extLst>
              <a:ext uri="{FF2B5EF4-FFF2-40B4-BE49-F238E27FC236}">
                <a16:creationId xmlns:a16="http://schemas.microsoft.com/office/drawing/2014/main" id="{52266ACA-2048-FD62-D735-E839A0FDE8B9}"/>
              </a:ext>
            </a:extLst>
          </p:cNvPr>
          <p:cNvSpPr>
            <a:spLocks noGrp="1"/>
          </p:cNvSpPr>
          <p:nvPr>
            <p:ph idx="1"/>
          </p:nvPr>
        </p:nvSpPr>
        <p:spPr/>
        <p:txBody>
          <a:bodyPr>
            <a:normAutofit/>
          </a:bodyPr>
          <a:lstStyle/>
          <a:p>
            <a:r>
              <a:rPr lang="en-US" sz="3600" dirty="0"/>
              <a:t> Don’t worry about memorizing/remembering dates.</a:t>
            </a:r>
          </a:p>
          <a:p>
            <a:r>
              <a:rPr lang="en-US" sz="3600" dirty="0"/>
              <a:t> Focus on the bigger messages and lessons.</a:t>
            </a:r>
          </a:p>
        </p:txBody>
      </p:sp>
    </p:spTree>
    <p:extLst>
      <p:ext uri="{BB962C8B-B14F-4D97-AF65-F5344CB8AC3E}">
        <p14:creationId xmlns:p14="http://schemas.microsoft.com/office/powerpoint/2010/main" val="805348698"/>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276ED6E-0363-DB64-5E58-631C52BC89AD}"/>
              </a:ext>
            </a:extLst>
          </p:cNvPr>
          <p:cNvSpPr>
            <a:spLocks noGrp="1" noChangeArrowheads="1"/>
          </p:cNvSpPr>
          <p:nvPr>
            <p:ph type="title"/>
          </p:nvPr>
        </p:nvSpPr>
        <p:spPr>
          <a:xfrm>
            <a:off x="533400" y="76200"/>
            <a:ext cx="10515600" cy="1325563"/>
          </a:xfrm>
        </p:spPr>
        <p:txBody>
          <a:bodyPr/>
          <a:lstStyle/>
          <a:p>
            <a:r>
              <a:rPr lang="en-US" altLang="en-US" dirty="0">
                <a:solidFill>
                  <a:srgbClr val="FFFF99"/>
                </a:solidFill>
              </a:rPr>
              <a:t>God’s Eternal Purpose:</a:t>
            </a:r>
          </a:p>
        </p:txBody>
      </p:sp>
      <p:sp>
        <p:nvSpPr>
          <p:cNvPr id="19459" name="Rectangle 3">
            <a:extLst>
              <a:ext uri="{FF2B5EF4-FFF2-40B4-BE49-F238E27FC236}">
                <a16:creationId xmlns:a16="http://schemas.microsoft.com/office/drawing/2014/main" id="{270DA26A-362E-9134-D100-DDADF54F695D}"/>
              </a:ext>
            </a:extLst>
          </p:cNvPr>
          <p:cNvSpPr>
            <a:spLocks noGrp="1" noChangeArrowheads="1"/>
          </p:cNvSpPr>
          <p:nvPr>
            <p:ph idx="1"/>
          </p:nvPr>
        </p:nvSpPr>
        <p:spPr>
          <a:xfrm>
            <a:off x="533400" y="1447800"/>
            <a:ext cx="10972800" cy="4876800"/>
          </a:xfrm>
        </p:spPr>
        <p:txBody>
          <a:bodyPr>
            <a:normAutofit/>
          </a:bodyPr>
          <a:lstStyle/>
          <a:p>
            <a:pPr>
              <a:buFontTx/>
              <a:buNone/>
            </a:pPr>
            <a:r>
              <a:rPr lang="en-US" altLang="en-US" sz="3200" dirty="0"/>
              <a:t>Daniel 2:44 “And </a:t>
            </a:r>
            <a:r>
              <a:rPr lang="en-US" altLang="en-US" sz="3200" u="sng" dirty="0"/>
              <a:t>in the days of these kings</a:t>
            </a:r>
            <a:r>
              <a:rPr lang="en-US" altLang="en-US" sz="3200" dirty="0"/>
              <a:t> the God of heaven will set up a kingdom which shall never be destroyed; and </a:t>
            </a:r>
            <a:r>
              <a:rPr lang="en-US" altLang="en-US" sz="3200" u="sng" dirty="0"/>
              <a:t>the kingdom shall not be left to other people</a:t>
            </a:r>
            <a:r>
              <a:rPr lang="en-US" altLang="en-US" sz="3200" dirty="0"/>
              <a:t>; it shall break in pieces and consume all these kingdoms, and it shall stand forever.” </a:t>
            </a:r>
          </a:p>
        </p:txBody>
      </p:sp>
    </p:spTree>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0784-043B-3333-E928-46183BE23FD5}"/>
              </a:ext>
            </a:extLst>
          </p:cNvPr>
          <p:cNvSpPr>
            <a:spLocks noGrp="1"/>
          </p:cNvSpPr>
          <p:nvPr>
            <p:ph type="title"/>
          </p:nvPr>
        </p:nvSpPr>
        <p:spPr/>
        <p:txBody>
          <a:bodyPr>
            <a:normAutofit/>
          </a:bodyPr>
          <a:lstStyle/>
          <a:p>
            <a:r>
              <a:rPr lang="en-US" sz="4800" dirty="0">
                <a:solidFill>
                  <a:srgbClr val="FFFF99"/>
                </a:solidFill>
              </a:rPr>
              <a:t>A few observations as we conclude...</a:t>
            </a:r>
          </a:p>
        </p:txBody>
      </p:sp>
      <p:sp>
        <p:nvSpPr>
          <p:cNvPr id="3" name="Content Placeholder 2">
            <a:extLst>
              <a:ext uri="{FF2B5EF4-FFF2-40B4-BE49-F238E27FC236}">
                <a16:creationId xmlns:a16="http://schemas.microsoft.com/office/drawing/2014/main" id="{75BF5635-B0F3-2758-4736-9AC7AB8E4B56}"/>
              </a:ext>
            </a:extLst>
          </p:cNvPr>
          <p:cNvSpPr>
            <a:spLocks noGrp="1"/>
          </p:cNvSpPr>
          <p:nvPr>
            <p:ph idx="1"/>
          </p:nvPr>
        </p:nvSpPr>
        <p:spPr>
          <a:xfrm>
            <a:off x="381000" y="1825625"/>
            <a:ext cx="10972800" cy="4351338"/>
          </a:xfrm>
        </p:spPr>
        <p:txBody>
          <a:bodyPr>
            <a:normAutofit/>
          </a:bodyPr>
          <a:lstStyle/>
          <a:p>
            <a:r>
              <a:rPr lang="en-US" sz="3200" dirty="0"/>
              <a:t>God had begun His work on this LONG before Daniel.</a:t>
            </a:r>
          </a:p>
          <a:p>
            <a:r>
              <a:rPr lang="en-US" sz="3200" dirty="0"/>
              <a:t>Just as Babylon, Media-Persia, Greece and Rome were temporary steps that led to the Kingdom, so was Judaism and the Old Law.  (See Hebrews, Galatians, Romans, I Corinthians.)</a:t>
            </a:r>
          </a:p>
          <a:p>
            <a:r>
              <a:rPr lang="en-US" sz="3200" dirty="0"/>
              <a:t>God’s plan from the beginning was to send His only Son to save us from our own foolishness!  </a:t>
            </a:r>
          </a:p>
          <a:p>
            <a:r>
              <a:rPr lang="en-US" sz="3200" dirty="0"/>
              <a:t>What did Jesus say at the beginning of His ministry?  “Repent- for the </a:t>
            </a:r>
            <a:r>
              <a:rPr lang="en-US" sz="3200" dirty="0">
                <a:solidFill>
                  <a:srgbClr val="FFFF00"/>
                </a:solidFill>
              </a:rPr>
              <a:t>Kingdom of Heaven </a:t>
            </a:r>
            <a:r>
              <a:rPr lang="en-US" sz="3200" dirty="0"/>
              <a:t>is at hand!”  (Matthew 3:2)</a:t>
            </a:r>
          </a:p>
        </p:txBody>
      </p:sp>
    </p:spTree>
    <p:extLst>
      <p:ext uri="{BB962C8B-B14F-4D97-AF65-F5344CB8AC3E}">
        <p14:creationId xmlns:p14="http://schemas.microsoft.com/office/powerpoint/2010/main" val="152627508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0784-043B-3333-E928-46183BE23FD5}"/>
              </a:ext>
            </a:extLst>
          </p:cNvPr>
          <p:cNvSpPr>
            <a:spLocks noGrp="1"/>
          </p:cNvSpPr>
          <p:nvPr>
            <p:ph type="title"/>
          </p:nvPr>
        </p:nvSpPr>
        <p:spPr/>
        <p:txBody>
          <a:bodyPr>
            <a:normAutofit fontScale="90000"/>
          </a:bodyPr>
          <a:lstStyle/>
          <a:p>
            <a:r>
              <a:rPr lang="en-US" sz="4800" dirty="0">
                <a:solidFill>
                  <a:srgbClr val="FFFF99"/>
                </a:solidFill>
              </a:rPr>
              <a:t>God’s eternal plan is designed to include YOU.</a:t>
            </a:r>
          </a:p>
        </p:txBody>
      </p:sp>
      <p:sp>
        <p:nvSpPr>
          <p:cNvPr id="3" name="Content Placeholder 2">
            <a:extLst>
              <a:ext uri="{FF2B5EF4-FFF2-40B4-BE49-F238E27FC236}">
                <a16:creationId xmlns:a16="http://schemas.microsoft.com/office/drawing/2014/main" id="{75BF5635-B0F3-2758-4736-9AC7AB8E4B56}"/>
              </a:ext>
            </a:extLst>
          </p:cNvPr>
          <p:cNvSpPr>
            <a:spLocks noGrp="1"/>
          </p:cNvSpPr>
          <p:nvPr>
            <p:ph idx="1"/>
          </p:nvPr>
        </p:nvSpPr>
        <p:spPr>
          <a:xfrm>
            <a:off x="381000" y="1825625"/>
            <a:ext cx="11353800" cy="4351338"/>
          </a:xfrm>
        </p:spPr>
        <p:txBody>
          <a:bodyPr>
            <a:normAutofit/>
          </a:bodyPr>
          <a:lstStyle/>
          <a:p>
            <a:r>
              <a:rPr lang="en-US" sz="3200" dirty="0"/>
              <a:t>How do you think that God looks upon:</a:t>
            </a:r>
          </a:p>
          <a:p>
            <a:pPr lvl="1"/>
            <a:r>
              <a:rPr lang="en-US" sz="3200" dirty="0"/>
              <a:t>Indifference?  (Consider the parable of the great feast)</a:t>
            </a:r>
          </a:p>
          <a:p>
            <a:pPr lvl="1"/>
            <a:r>
              <a:rPr lang="en-US" sz="3200" dirty="0"/>
              <a:t>Disrespect?     (Consider the parable of the vineyard owner)</a:t>
            </a:r>
          </a:p>
          <a:p>
            <a:pPr marL="0" lvl="1" indent="0">
              <a:buNone/>
            </a:pPr>
            <a:r>
              <a:rPr lang="en-US" sz="3200" dirty="0"/>
              <a:t>Turn to God.  He is always there waiting for us to come to our senses, repent and turn to Him (as with the prodigal son).</a:t>
            </a:r>
          </a:p>
          <a:p>
            <a:pPr marL="0" lvl="1"/>
            <a:r>
              <a:rPr lang="en-US" sz="3200" dirty="0"/>
              <a:t>Nebuchadnezzar, Naaman, Cyrus and many other “powerful” men came to realize who God really is and said so.  </a:t>
            </a:r>
            <a:r>
              <a:rPr lang="en-US" sz="3200" dirty="0">
                <a:solidFill>
                  <a:srgbClr val="FFFF00"/>
                </a:solidFill>
              </a:rPr>
              <a:t>Shouldn’t you?</a:t>
            </a:r>
          </a:p>
        </p:txBody>
      </p:sp>
    </p:spTree>
    <p:extLst>
      <p:ext uri="{BB962C8B-B14F-4D97-AF65-F5344CB8AC3E}">
        <p14:creationId xmlns:p14="http://schemas.microsoft.com/office/powerpoint/2010/main" val="320044131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E59F7D31-C414-6BF8-AA87-AD096910E55E}"/>
              </a:ext>
            </a:extLst>
          </p:cNvPr>
          <p:cNvSpPr>
            <a:spLocks noGrp="1" noChangeArrowheads="1"/>
          </p:cNvSpPr>
          <p:nvPr>
            <p:ph idx="1"/>
          </p:nvPr>
        </p:nvSpPr>
        <p:spPr>
          <a:xfrm>
            <a:off x="381000" y="1447800"/>
            <a:ext cx="11506200" cy="5105400"/>
          </a:xfrm>
        </p:spPr>
        <p:txBody>
          <a:bodyPr>
            <a:normAutofit/>
          </a:bodyPr>
          <a:lstStyle/>
          <a:p>
            <a:pPr>
              <a:buFontTx/>
              <a:buNone/>
            </a:pPr>
            <a:r>
              <a:rPr lang="en-US" altLang="en-US" sz="3200" dirty="0"/>
              <a:t>24 Therefore Daniel went to Arioch, whom the king had appointed to destroy the wise men of Babylon. He went and said thus to him: “Do not destroy the wise men of Babylon; take me before the king, and I will tell the king the interpretation.” </a:t>
            </a:r>
            <a:br>
              <a:rPr lang="en-US" altLang="en-US" sz="3200" dirty="0"/>
            </a:br>
            <a:r>
              <a:rPr lang="en-US" altLang="en-US" sz="3200" dirty="0"/>
              <a:t>25 Then Arioch quickly brought Daniel before the king, and said thus to him, “I have found a man of the captives</a:t>
            </a:r>
            <a:r>
              <a:rPr lang="en-US" altLang="en-US" sz="3200" baseline="30000" dirty="0"/>
              <a:t> </a:t>
            </a:r>
            <a:r>
              <a:rPr lang="en-US" altLang="en-US" sz="3200" dirty="0"/>
              <a:t>of Judah, who will make known to the king the interpretation.” </a:t>
            </a:r>
            <a:br>
              <a:rPr lang="en-US" altLang="en-US" sz="3200" dirty="0"/>
            </a:br>
            <a:r>
              <a:rPr lang="en-US" altLang="en-US" sz="3200" dirty="0"/>
              <a:t>26 The king answered and said to Daniel, whose name was Belteshazzar, “Are you able to make known to me the dream which I have seen, and its interpretation?”</a:t>
            </a:r>
          </a:p>
        </p:txBody>
      </p:sp>
      <p:sp>
        <p:nvSpPr>
          <p:cNvPr id="2" name="TextBox 1">
            <a:extLst>
              <a:ext uri="{FF2B5EF4-FFF2-40B4-BE49-F238E27FC236}">
                <a16:creationId xmlns:a16="http://schemas.microsoft.com/office/drawing/2014/main" id="{A6554E9C-8EF9-3829-330E-3F565F93A476}"/>
              </a:ext>
            </a:extLst>
          </p:cNvPr>
          <p:cNvSpPr txBox="1"/>
          <p:nvPr/>
        </p:nvSpPr>
        <p:spPr>
          <a:xfrm>
            <a:off x="533400" y="304800"/>
            <a:ext cx="5960286" cy="830997"/>
          </a:xfrm>
          <a:prstGeom prst="rect">
            <a:avLst/>
          </a:prstGeom>
          <a:noFill/>
        </p:spPr>
        <p:txBody>
          <a:bodyPr wrap="none" rtlCol="0">
            <a:spAutoFit/>
          </a:bodyPr>
          <a:lstStyle/>
          <a:p>
            <a:r>
              <a:rPr lang="en-US" sz="4800" dirty="0">
                <a:solidFill>
                  <a:srgbClr val="FFFF99"/>
                </a:solidFill>
              </a:rPr>
              <a:t>From Daniel Chapter 2:</a:t>
            </a:r>
          </a:p>
        </p:txBody>
      </p:sp>
    </p:spTree>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0C457BE-FE6C-FC0B-32AB-34B6B521B924}"/>
              </a:ext>
            </a:extLst>
          </p:cNvPr>
          <p:cNvSpPr>
            <a:spLocks noGrp="1" noChangeArrowheads="1"/>
          </p:cNvSpPr>
          <p:nvPr>
            <p:ph idx="1"/>
          </p:nvPr>
        </p:nvSpPr>
        <p:spPr>
          <a:xfrm>
            <a:off x="304800" y="152400"/>
            <a:ext cx="11582400" cy="6324600"/>
          </a:xfrm>
        </p:spPr>
        <p:txBody>
          <a:bodyPr>
            <a:normAutofit/>
          </a:bodyPr>
          <a:lstStyle/>
          <a:p>
            <a:pPr>
              <a:lnSpc>
                <a:spcPct val="90000"/>
              </a:lnSpc>
              <a:buFontTx/>
              <a:buNone/>
            </a:pPr>
            <a:r>
              <a:rPr lang="en-US" altLang="en-US" sz="3200" dirty="0"/>
              <a:t>27 Daniel answered in the presence of the king, and said, “The secret which the king has demanded, the wise men, the astrologers, the magicians, and the soothsayers cannot declare to the king. 28 But there is a God in heaven who reveals secrets, and He has made known to King Nebuchadnezzar what will be in the latter days. Your dream, and the visions of your head upon your bed, were these: 29 As for you, O king, thoughts came to your mind while on your bed, about what would come to pass after this; and He who reveals secrets has made known to you what will be. 30 But as for me, this secret has not been revealed to me because I have more wisdom than anyone living, but for our sakes who make known the interpretation to the king, and that you may know the thoughts of your heart. </a:t>
            </a:r>
          </a:p>
        </p:txBody>
      </p:sp>
    </p:spTree>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E57E7D0-D393-D07D-780D-89EE9A11E957}"/>
              </a:ext>
            </a:extLst>
          </p:cNvPr>
          <p:cNvSpPr>
            <a:spLocks noGrp="1" noChangeArrowheads="1"/>
          </p:cNvSpPr>
          <p:nvPr>
            <p:ph idx="1"/>
          </p:nvPr>
        </p:nvSpPr>
        <p:spPr>
          <a:xfrm>
            <a:off x="228600" y="228600"/>
            <a:ext cx="11506200" cy="6324600"/>
          </a:xfrm>
        </p:spPr>
        <p:txBody>
          <a:bodyPr>
            <a:normAutofit/>
          </a:bodyPr>
          <a:lstStyle/>
          <a:p>
            <a:pPr>
              <a:lnSpc>
                <a:spcPct val="90000"/>
              </a:lnSpc>
              <a:buFontTx/>
              <a:buNone/>
            </a:pPr>
            <a:r>
              <a:rPr lang="en-US" altLang="en-US" sz="3200" dirty="0"/>
              <a:t>31 “You, O king, were watching; and behold, a great image! This great image, whose splendor was excellent, stood before you; and its form was awesome. 32 This image’s head was of fine gold, its chest and arms of silver, its belly and thighs of bronze, 33 its legs of iron, its feet partly of iron and partly of clay.</a:t>
            </a:r>
            <a:r>
              <a:rPr lang="en-US" altLang="en-US" sz="3200" baseline="30000" dirty="0"/>
              <a:t>  </a:t>
            </a:r>
            <a:r>
              <a:rPr lang="en-US" altLang="en-US" sz="3200" dirty="0"/>
              <a:t>34 You watched while a stone was cut out without hands, which struck the image on its feet of iron and clay and broke them in pieces. 35 Then the iron, the clay, the bronze, the silver, and the gold were crushed together, and became like chaff from the summer threshing floors; the wind carried them away so that no trace of them was found. And the stone that struck the image became a great mountain and filled the whole earth. </a:t>
            </a:r>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6074682-8B95-BCC4-B980-8385A2604381}"/>
              </a:ext>
            </a:extLst>
          </p:cNvPr>
          <p:cNvSpPr>
            <a:spLocks noGrp="1" noChangeArrowheads="1"/>
          </p:cNvSpPr>
          <p:nvPr>
            <p:ph idx="1"/>
          </p:nvPr>
        </p:nvSpPr>
        <p:spPr>
          <a:xfrm>
            <a:off x="228600" y="228600"/>
            <a:ext cx="11582400" cy="6324600"/>
          </a:xfrm>
        </p:spPr>
        <p:txBody>
          <a:bodyPr>
            <a:normAutofit/>
          </a:bodyPr>
          <a:lstStyle/>
          <a:p>
            <a:pPr>
              <a:lnSpc>
                <a:spcPct val="90000"/>
              </a:lnSpc>
              <a:buFontTx/>
              <a:buNone/>
            </a:pPr>
            <a:r>
              <a:rPr lang="en-US" altLang="en-US" sz="3200" dirty="0"/>
              <a:t>36 “This is the dream. Now we will tell the interpretation of it before the king. 37 You, O king, are a king of kings. For the God of heaven has given you a kingdom, power, strength, and glory; 38 and wherever the children of men dwell, or the beasts of the field and the birds of the heaven, He has given them into your hand, and has made you ruler over them all—you are this head of gold. 39 But after you shall arise another kingdom inferior to yours; then another, a third kingdom of bronze, which shall rule over all the earth. 40 And the fourth kingdom shall be as strong as iron, inasmuch as iron breaks in pieces and shatters everything; and like iron that crushes, that kingdom will break in pieces and crush all the others. </a:t>
            </a:r>
          </a:p>
        </p:txBody>
      </p:sp>
    </p:spTree>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CB4FC3D-47CE-C233-E24C-4CC90EB3C505}"/>
              </a:ext>
            </a:extLst>
          </p:cNvPr>
          <p:cNvSpPr>
            <a:spLocks noGrp="1" noChangeArrowheads="1"/>
          </p:cNvSpPr>
          <p:nvPr>
            <p:ph idx="1"/>
          </p:nvPr>
        </p:nvSpPr>
        <p:spPr>
          <a:xfrm>
            <a:off x="228600" y="228600"/>
            <a:ext cx="11582400" cy="6324600"/>
          </a:xfrm>
        </p:spPr>
        <p:txBody>
          <a:bodyPr>
            <a:normAutofit/>
          </a:bodyPr>
          <a:lstStyle/>
          <a:p>
            <a:pPr>
              <a:lnSpc>
                <a:spcPct val="90000"/>
              </a:lnSpc>
              <a:buFontTx/>
              <a:buNone/>
            </a:pPr>
            <a:r>
              <a:rPr lang="en-US" altLang="en-US" sz="3200" dirty="0"/>
              <a:t>41 Whereas you saw the feet and toes, partly of potter’s clay and partly of iron, the kingdom shall be divided; yet the strength of the iron shall be in it, just as you saw the iron mixed with ceramic clay. 42 And as the toes of the feet were partly of iron and partly of clay, so the kingdom shall be partly strong and partly fragile. 43 As you saw iron mixed with ceramic clay, they will mingle with the seed of men; but they will not adhere to one another, just as iron does not mix with clay. 44 And in the days of these kings the God of heaven will set up a kingdom which shall never be destroyed; and the kingdom shall not be left to other people; it shall break in pieces and consume all these kingdoms, and it shall stand forever. </a:t>
            </a:r>
          </a:p>
        </p:txBody>
      </p:sp>
    </p:spTree>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8BF388B-8EE9-D255-2270-6844272CF30B}"/>
              </a:ext>
            </a:extLst>
          </p:cNvPr>
          <p:cNvSpPr>
            <a:spLocks noGrp="1" noChangeArrowheads="1"/>
          </p:cNvSpPr>
          <p:nvPr>
            <p:ph idx="1"/>
          </p:nvPr>
        </p:nvSpPr>
        <p:spPr>
          <a:xfrm>
            <a:off x="304800" y="152400"/>
            <a:ext cx="11430000" cy="6324600"/>
          </a:xfrm>
        </p:spPr>
        <p:txBody>
          <a:bodyPr>
            <a:normAutofit/>
          </a:bodyPr>
          <a:lstStyle/>
          <a:p>
            <a:pPr>
              <a:lnSpc>
                <a:spcPct val="90000"/>
              </a:lnSpc>
              <a:buFontTx/>
              <a:buNone/>
            </a:pPr>
            <a:r>
              <a:rPr lang="en-US" altLang="en-US" sz="3200" dirty="0"/>
              <a:t>45 Inasmuch as you saw that the stone was cut out of the mountain without hands, and that it broke in pieces the iron, the bronze, the clay, the silver, and the gold—the great God has made known to the king what will come to pass after this. The dream is certain, and its interpretation is sure.” </a:t>
            </a:r>
          </a:p>
          <a:p>
            <a:pPr>
              <a:lnSpc>
                <a:spcPct val="90000"/>
              </a:lnSpc>
              <a:buFontTx/>
              <a:buNone/>
            </a:pPr>
            <a:r>
              <a:rPr lang="en-US" altLang="en-US" sz="3200" dirty="0"/>
              <a:t>46 Then King Nebuchadnezzar fell on his face, prostrate before Daniel, and commanded that they should present an offering and incense to him. 47 The king answered Daniel, and said, “Truly your God is the God of gods, the Lord of kings, and a revealer of secrets, since you could reveal this secret.”</a:t>
            </a:r>
          </a:p>
        </p:txBody>
      </p:sp>
    </p:spTree>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B8CB4F6-01AD-BA9E-8353-0BB6C0967919}"/>
              </a:ext>
            </a:extLst>
          </p:cNvPr>
          <p:cNvSpPr>
            <a:spLocks noGrp="1" noChangeArrowheads="1"/>
          </p:cNvSpPr>
          <p:nvPr>
            <p:ph type="title"/>
          </p:nvPr>
        </p:nvSpPr>
        <p:spPr>
          <a:xfrm>
            <a:off x="304800" y="228600"/>
            <a:ext cx="8401050" cy="1143000"/>
          </a:xfrm>
        </p:spPr>
        <p:txBody>
          <a:bodyPr>
            <a:noAutofit/>
          </a:bodyPr>
          <a:lstStyle/>
          <a:p>
            <a:r>
              <a:rPr lang="en-US" altLang="en-US" sz="5400" b="1" dirty="0"/>
              <a:t>What Kingdoms?</a:t>
            </a:r>
          </a:p>
        </p:txBody>
      </p:sp>
      <p:sp>
        <p:nvSpPr>
          <p:cNvPr id="15363" name="Rectangle 3">
            <a:extLst>
              <a:ext uri="{FF2B5EF4-FFF2-40B4-BE49-F238E27FC236}">
                <a16:creationId xmlns:a16="http://schemas.microsoft.com/office/drawing/2014/main" id="{1CC76F52-DECD-4A1E-E17D-F3287EC1C349}"/>
              </a:ext>
            </a:extLst>
          </p:cNvPr>
          <p:cNvSpPr>
            <a:spLocks noGrp="1" noChangeArrowheads="1"/>
          </p:cNvSpPr>
          <p:nvPr>
            <p:ph idx="1"/>
          </p:nvPr>
        </p:nvSpPr>
        <p:spPr>
          <a:xfrm>
            <a:off x="152400" y="1600200"/>
            <a:ext cx="8229600" cy="5105400"/>
          </a:xfrm>
        </p:spPr>
        <p:txBody>
          <a:bodyPr>
            <a:normAutofit/>
          </a:bodyPr>
          <a:lstStyle/>
          <a:p>
            <a:pPr algn="r">
              <a:buFontTx/>
              <a:buNone/>
            </a:pPr>
            <a:r>
              <a:rPr lang="en-US" altLang="en-US" sz="3600" dirty="0"/>
              <a:t>Head of Gold:</a:t>
            </a:r>
            <a:r>
              <a:rPr lang="en-US" altLang="en-US" sz="3600" dirty="0">
                <a:solidFill>
                  <a:srgbClr val="FFFF99"/>
                </a:solidFill>
              </a:rPr>
              <a:t> Babylon (modern Iraq)</a:t>
            </a:r>
          </a:p>
          <a:p>
            <a:pPr algn="r">
              <a:buFontTx/>
              <a:buNone/>
            </a:pPr>
            <a:r>
              <a:rPr lang="en-US" altLang="en-US" sz="3600" dirty="0"/>
              <a:t>Chest of Silver:</a:t>
            </a:r>
            <a:r>
              <a:rPr lang="en-US" altLang="en-US" sz="3600" dirty="0">
                <a:solidFill>
                  <a:srgbClr val="FFFF99"/>
                </a:solidFill>
              </a:rPr>
              <a:t> Media-Persia (modern Iran)</a:t>
            </a:r>
          </a:p>
          <a:p>
            <a:pPr algn="r">
              <a:buFontTx/>
              <a:buNone/>
            </a:pPr>
            <a:r>
              <a:rPr lang="en-US" altLang="en-US" sz="3600" dirty="0"/>
              <a:t>Belly-thighs brass:</a:t>
            </a:r>
            <a:r>
              <a:rPr lang="en-US" altLang="en-US" sz="3600" dirty="0">
                <a:solidFill>
                  <a:srgbClr val="FFFF99"/>
                </a:solidFill>
              </a:rPr>
              <a:t> Alexander and the Greek empire (short-lived, as prophesied)</a:t>
            </a:r>
          </a:p>
          <a:p>
            <a:pPr algn="r">
              <a:buFontTx/>
              <a:buNone/>
            </a:pPr>
            <a:r>
              <a:rPr lang="en-US" altLang="en-US" sz="3600" dirty="0"/>
              <a:t>Legs of Iron:</a:t>
            </a:r>
            <a:r>
              <a:rPr lang="en-US" altLang="en-US" sz="3600" dirty="0">
                <a:solidFill>
                  <a:srgbClr val="FFFF99"/>
                </a:solidFill>
              </a:rPr>
              <a:t> The split Greek empire</a:t>
            </a:r>
            <a:endParaRPr lang="en-US" altLang="en-US" sz="3600" i="1" dirty="0">
              <a:solidFill>
                <a:srgbClr val="FFFF99"/>
              </a:solidFill>
            </a:endParaRPr>
          </a:p>
          <a:p>
            <a:pPr algn="r">
              <a:buFontTx/>
              <a:buNone/>
            </a:pPr>
            <a:r>
              <a:rPr lang="en-US" altLang="en-US" sz="3600" dirty="0"/>
              <a:t>Feet of Iron &amp; Clay:</a:t>
            </a:r>
            <a:r>
              <a:rPr lang="en-US" altLang="en-US" sz="3600" dirty="0">
                <a:solidFill>
                  <a:srgbClr val="FFFF99"/>
                </a:solidFill>
              </a:rPr>
              <a:t> Rome</a:t>
            </a:r>
          </a:p>
          <a:p>
            <a:pPr algn="r">
              <a:buFontTx/>
              <a:buNone/>
            </a:pPr>
            <a:r>
              <a:rPr lang="en-US" altLang="en-US" sz="3600" dirty="0"/>
              <a:t>The Huge Cut Stone:  </a:t>
            </a:r>
            <a:r>
              <a:rPr lang="en-US" altLang="en-US" sz="3600" dirty="0">
                <a:solidFill>
                  <a:srgbClr val="FFFF99"/>
                </a:solidFill>
              </a:rPr>
              <a:t>Christ’s Kingdom</a:t>
            </a:r>
            <a:endParaRPr lang="en-US" altLang="en-US" sz="4400" dirty="0"/>
          </a:p>
        </p:txBody>
      </p:sp>
      <p:pic>
        <p:nvPicPr>
          <p:cNvPr id="15364" name="Picture 4">
            <a:extLst>
              <a:ext uri="{FF2B5EF4-FFF2-40B4-BE49-F238E27FC236}">
                <a16:creationId xmlns:a16="http://schemas.microsoft.com/office/drawing/2014/main" id="{EE4F80AA-8A7B-D8B1-F44A-0901BA1AB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2050" y="-15240"/>
            <a:ext cx="2800350" cy="672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1000"/>
                                        <p:tgtEl>
                                          <p:spTgt spid="15363">
                                            <p:txEl>
                                              <p:pRg st="2" end="2"/>
                                            </p:txEl>
                                          </p:spTgt>
                                        </p:tgtEl>
                                      </p:cBhvr>
                                    </p:animEffect>
                                    <p:anim calcmode="lin" valueType="num">
                                      <p:cBhvr>
                                        <p:cTn id="2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fade">
                                      <p:cBhvr>
                                        <p:cTn id="28" dur="1000"/>
                                        <p:tgtEl>
                                          <p:spTgt spid="15363">
                                            <p:txEl>
                                              <p:pRg st="3" end="3"/>
                                            </p:txEl>
                                          </p:spTgt>
                                        </p:tgtEl>
                                      </p:cBhvr>
                                    </p:animEffect>
                                    <p:anim calcmode="lin" valueType="num">
                                      <p:cBhvr>
                                        <p:cTn id="29"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Effect transition="in" filter="fade">
                                      <p:cBhvr>
                                        <p:cTn id="35" dur="1000"/>
                                        <p:tgtEl>
                                          <p:spTgt spid="15363">
                                            <p:txEl>
                                              <p:pRg st="4" end="4"/>
                                            </p:txEl>
                                          </p:spTgt>
                                        </p:tgtEl>
                                      </p:cBhvr>
                                    </p:animEffect>
                                    <p:anim calcmode="lin" valueType="num">
                                      <p:cBhvr>
                                        <p:cTn id="36"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363">
                                            <p:txEl>
                                              <p:pRg st="5" end="5"/>
                                            </p:txEl>
                                          </p:spTgt>
                                        </p:tgtEl>
                                        <p:attrNameLst>
                                          <p:attrName>style.visibility</p:attrName>
                                        </p:attrNameLst>
                                      </p:cBhvr>
                                      <p:to>
                                        <p:strVal val="visible"/>
                                      </p:to>
                                    </p:set>
                                    <p:animEffect transition="in" filter="fade">
                                      <p:cBhvr>
                                        <p:cTn id="42" dur="1000"/>
                                        <p:tgtEl>
                                          <p:spTgt spid="15363">
                                            <p:txEl>
                                              <p:pRg st="5" end="5"/>
                                            </p:txEl>
                                          </p:spTgt>
                                        </p:tgtEl>
                                      </p:cBhvr>
                                    </p:animEffect>
                                    <p:anim calcmode="lin" valueType="num">
                                      <p:cBhvr>
                                        <p:cTn id="43"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365</TotalTime>
  <Words>2244</Words>
  <Application>Microsoft Office PowerPoint</Application>
  <PresentationFormat>Widescreen</PresentationFormat>
  <Paragraphs>94</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The Prophesies Given to Daniel: A Historical Perspective</vt:lpstr>
      <vt:lpstr>As we discuss these things</vt:lpstr>
      <vt:lpstr>PowerPoint Presentation</vt:lpstr>
      <vt:lpstr>PowerPoint Presentation</vt:lpstr>
      <vt:lpstr>PowerPoint Presentation</vt:lpstr>
      <vt:lpstr>PowerPoint Presentation</vt:lpstr>
      <vt:lpstr>PowerPoint Presentation</vt:lpstr>
      <vt:lpstr>PowerPoint Presentation</vt:lpstr>
      <vt:lpstr>What Kingdoms?</vt:lpstr>
      <vt:lpstr>Other beliefs about the huge cut stone:</vt:lpstr>
      <vt:lpstr>Here are the actual dates:</vt:lpstr>
      <vt:lpstr>PowerPoint Presentation</vt:lpstr>
      <vt:lpstr>PowerPoint Presentation</vt:lpstr>
      <vt:lpstr>PowerPoint Presentation</vt:lpstr>
      <vt:lpstr>PowerPoint Presentation</vt:lpstr>
      <vt:lpstr>PowerPoint Presentation</vt:lpstr>
      <vt:lpstr>The messages in all of Daniel’s Prophesies:</vt:lpstr>
      <vt:lpstr>Roman Rule: Pompey Takes Jerusalem (63 BC)</vt:lpstr>
      <vt:lpstr>The important messages in Daniel’s Prophesies:</vt:lpstr>
      <vt:lpstr>God’s Eternal Purpose:</vt:lpstr>
      <vt:lpstr>A few observations as we conclude...</vt:lpstr>
      <vt:lpstr>God’s eternal plan is designed to include YOU.</vt:lpstr>
    </vt:vector>
  </TitlesOfParts>
  <Company>Birch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Statham</dc:creator>
  <cp:lastModifiedBy>Ross Statham</cp:lastModifiedBy>
  <cp:revision>17</cp:revision>
  <dcterms:created xsi:type="dcterms:W3CDTF">2009-01-24T01:22:16Z</dcterms:created>
  <dcterms:modified xsi:type="dcterms:W3CDTF">2023-07-23T00:34:00Z</dcterms:modified>
</cp:coreProperties>
</file>